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7" r:id="rId3"/>
  </p:sldMasterIdLst>
  <p:notesMasterIdLst>
    <p:notesMasterId r:id="rId47"/>
  </p:notesMasterIdLst>
  <p:sldIdLst>
    <p:sldId id="256" r:id="rId4"/>
    <p:sldId id="1612" r:id="rId5"/>
    <p:sldId id="1747" r:id="rId6"/>
    <p:sldId id="1748" r:id="rId7"/>
    <p:sldId id="1749" r:id="rId8"/>
    <p:sldId id="1750" r:id="rId9"/>
    <p:sldId id="1759" r:id="rId10"/>
    <p:sldId id="1751" r:id="rId11"/>
    <p:sldId id="1752" r:id="rId12"/>
    <p:sldId id="1753" r:id="rId13"/>
    <p:sldId id="1760" r:id="rId14"/>
    <p:sldId id="1761" r:id="rId15"/>
    <p:sldId id="1762" r:id="rId16"/>
    <p:sldId id="1763" r:id="rId17"/>
    <p:sldId id="1754" r:id="rId18"/>
    <p:sldId id="1764" r:id="rId19"/>
    <p:sldId id="1792" r:id="rId20"/>
    <p:sldId id="1765" r:id="rId21"/>
    <p:sldId id="1768" r:id="rId22"/>
    <p:sldId id="1767" r:id="rId23"/>
    <p:sldId id="1769" r:id="rId24"/>
    <p:sldId id="1770" r:id="rId25"/>
    <p:sldId id="1771" r:id="rId26"/>
    <p:sldId id="1772" r:id="rId27"/>
    <p:sldId id="1773" r:id="rId28"/>
    <p:sldId id="1774" r:id="rId29"/>
    <p:sldId id="1775" r:id="rId30"/>
    <p:sldId id="1777" r:id="rId31"/>
    <p:sldId id="1778" r:id="rId32"/>
    <p:sldId id="1779" r:id="rId33"/>
    <p:sldId id="1780" r:id="rId34"/>
    <p:sldId id="1776" r:id="rId35"/>
    <p:sldId id="1781" r:id="rId36"/>
    <p:sldId id="1782" r:id="rId37"/>
    <p:sldId id="1783" r:id="rId38"/>
    <p:sldId id="1785" r:id="rId39"/>
    <p:sldId id="1787" r:id="rId40"/>
    <p:sldId id="1786" r:id="rId41"/>
    <p:sldId id="1788" r:id="rId42"/>
    <p:sldId id="1789" r:id="rId43"/>
    <p:sldId id="1790" r:id="rId44"/>
    <p:sldId id="1791" r:id="rId45"/>
    <p:sldId id="1613" r:id="rId46"/>
  </p:sldIdLst>
  <p:sldSz cx="9144000" cy="5143500" type="screen16x9"/>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7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ihongtao" initials="c" lastIdx="1" clrIdx="0"/>
  <p:cmAuthor id="2" name="sunbiao" initials="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8125"/>
    <a:srgbClr val="EE7815"/>
    <a:srgbClr val="848484"/>
    <a:srgbClr val="F3A463"/>
    <a:srgbClr val="8EB4E3"/>
    <a:srgbClr val="808080"/>
    <a:srgbClr val="93CDDD"/>
    <a:srgbClr val="B7DEE8"/>
    <a:srgbClr val="A6D4E1"/>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79827" autoAdjust="0"/>
  </p:normalViewPr>
  <p:slideViewPr>
    <p:cSldViewPr>
      <p:cViewPr varScale="1">
        <p:scale>
          <a:sx n="91" d="100"/>
          <a:sy n="91" d="100"/>
        </p:scale>
        <p:origin x="1003" y="62"/>
      </p:cViewPr>
      <p:guideLst>
        <p:guide orient="horz" pos="1393"/>
        <p:guide pos="2799"/>
      </p:guideLst>
    </p:cSldViewPr>
  </p:slideViewPr>
  <p:outlineViewPr>
    <p:cViewPr>
      <p:scale>
        <a:sx n="33" d="100"/>
        <a:sy n="33" d="100"/>
      </p:scale>
      <p:origin x="0" y="172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2020/7/29</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F445CF-F3DA-4251-8641-FD342021E7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F445CF-F3DA-4251-8641-FD342021E7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F445CF-F3DA-4251-8641-FD342021E7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F445CF-F3DA-4251-8641-FD342021E73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8" name="图片 7" descr="浅色首页.jpg"/>
          <p:cNvPicPr>
            <a:picLocks noChangeAspect="1"/>
          </p:cNvPicPr>
          <p:nvPr userDrawn="1"/>
        </p:nvPicPr>
        <p:blipFill>
          <a:blip r:embed="rId2" cstate="print"/>
          <a:stretch>
            <a:fillRect/>
          </a:stretch>
        </p:blipFill>
        <p:spPr>
          <a:xfrm>
            <a:off x="112" y="0"/>
            <a:ext cx="9143774" cy="5143499"/>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 y="0"/>
            <a:ext cx="9144000" cy="5143500"/>
          </a:xfrm>
          <a:prstGeom prst="rect">
            <a:avLst/>
          </a:prstGeom>
        </p:spPr>
      </p:pic>
      <p:pic>
        <p:nvPicPr>
          <p:cNvPr id="10" name="图片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8420" y="136584"/>
            <a:ext cx="1193220" cy="37690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descr="深色结束.jpg"/>
          <p:cNvPicPr>
            <a:picLocks noChangeAspect="1"/>
          </p:cNvPicPr>
          <p:nvPr userDrawn="1"/>
        </p:nvPicPr>
        <p:blipFill>
          <a:blip r:embed="rId2" cstate="print"/>
          <a:stretch>
            <a:fillRect/>
          </a:stretch>
        </p:blipFill>
        <p:spPr>
          <a:xfrm>
            <a:off x="112" y="0"/>
            <a:ext cx="9143775"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9" name="标题 1"/>
          <p:cNvSpPr>
            <a:spLocks noGrp="1"/>
          </p:cNvSpPr>
          <p:nvPr>
            <p:ph type="title"/>
          </p:nvPr>
        </p:nvSpPr>
        <p:spPr>
          <a:xfrm>
            <a:off x="466106" y="85358"/>
            <a:ext cx="8229600" cy="454145"/>
          </a:xfrm>
          <a:prstGeom prst="rect">
            <a:avLst/>
          </a:prstGeom>
        </p:spPr>
        <p:txBody>
          <a:bodyPr lIns="91400" tIns="45698" rIns="91400" bIns="45698" anchor="ctr" anchorCtr="0">
            <a:noAutofit/>
          </a:bodyPr>
          <a:lstStyle>
            <a:lvl1pPr algn="l">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灯片编号占位符 5"/>
          <p:cNvSpPr>
            <a:spLocks noGrp="1"/>
          </p:cNvSpPr>
          <p:nvPr>
            <p:ph type="sldNum" sz="quarter" idx="12"/>
          </p:nvPr>
        </p:nvSpPr>
        <p:spPr>
          <a:xfrm>
            <a:off x="6553200" y="4752465"/>
            <a:ext cx="2133600" cy="273844"/>
          </a:xfrm>
          <a:prstGeom prst="rect">
            <a:avLst/>
          </a:prstGeom>
        </p:spPr>
        <p:txBody>
          <a:bodyPr lIns="91400" tIns="45698" rIns="91400" bIns="45698"/>
          <a:lstStyle>
            <a:lvl1pPr algn="r">
              <a:defRPr/>
            </a:lvl1pPr>
          </a:lstStyle>
          <a:p>
            <a:fld id="{FAC6AF1A-ACE0-4282-AD05-017094D409F0}"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标题幻灯片">
    <p:bg>
      <p:bgPr>
        <a:solidFill>
          <a:schemeClr val="bg1"/>
        </a:solidFill>
        <a:effectLst/>
      </p:bgPr>
    </p:bg>
    <p:spTree>
      <p:nvGrpSpPr>
        <p:cNvPr id="1" name=""/>
        <p:cNvGrpSpPr/>
        <p:nvPr/>
      </p:nvGrpSpPr>
      <p:grpSpPr>
        <a:xfrm>
          <a:off x="0" y="0"/>
          <a:ext cx="0" cy="0"/>
          <a:chOff x="0" y="0"/>
          <a:chExt cx="0" cy="0"/>
        </a:xfrm>
      </p:grpSpPr>
      <p:graphicFrame>
        <p:nvGraphicFramePr>
          <p:cNvPr id="7" name="Object 108"/>
          <p:cNvGraphicFramePr>
            <a:graphicFrameLocks noChangeAspect="1"/>
          </p:cNvGraphicFramePr>
          <p:nvPr userDrawn="1"/>
        </p:nvGraphicFramePr>
        <p:xfrm>
          <a:off x="1471" y="1197"/>
          <a:ext cx="1465" cy="1190"/>
        </p:xfrm>
        <a:graphic>
          <a:graphicData uri="http://schemas.openxmlformats.org/presentationml/2006/ole">
            <mc:AlternateContent xmlns:mc="http://schemas.openxmlformats.org/markup-compatibility/2006">
              <mc:Choice xmlns:v="urn:schemas-microsoft-com:vml" Requires="v">
                <p:oleObj spid="_x0000_s1665" name="think-cell Slide" r:id="rId3" imgW="12700" imgH="12700" progId="">
                  <p:embed/>
                </p:oleObj>
              </mc:Choice>
              <mc:Fallback>
                <p:oleObj name="think-cell Slide" r:id="rId3" imgW="12700" imgH="12700" progId="">
                  <p:embed/>
                  <p:pic>
                    <p:nvPicPr>
                      <p:cNvPr id="0" name="Object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 y="1197"/>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1BFCFA5-5952-413F-945B-78FB3E4FA663}" type="datetimeFigureOut">
              <a:rPr lang="zh-CN" altLang="en-US" smtClean="0"/>
              <a:t>2020/7/29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05605E-A6BD-4687-9EAC-50EFA7135ABD}" type="slidenum">
              <a:rPr lang="zh-CN" altLang="en-US" smtClean="0"/>
              <a:t>‹#›</a:t>
            </a:fld>
            <a:endParaRPr lang="zh-CN" altLang="en-US"/>
          </a:p>
        </p:txBody>
      </p:sp>
      <p:sp>
        <p:nvSpPr>
          <p:cNvPr id="9" name="标题 1"/>
          <p:cNvSpPr>
            <a:spLocks noGrp="1"/>
          </p:cNvSpPr>
          <p:nvPr>
            <p:ph type="ctrTitle"/>
          </p:nvPr>
        </p:nvSpPr>
        <p:spPr>
          <a:xfrm>
            <a:off x="254832" y="133487"/>
            <a:ext cx="7806128" cy="428644"/>
          </a:xfrm>
        </p:spPr>
        <p:txBody>
          <a:bodyPr anchor="ctr" anchorCtr="0">
            <a:normAutofit/>
          </a:bodyPr>
          <a:lstStyle>
            <a:lvl1pPr algn="l">
              <a:defRPr sz="2100">
                <a:latin typeface="+mj-lt"/>
              </a:defRPr>
            </a:lvl1pPr>
          </a:lstStyle>
          <a:p>
            <a:r>
              <a:rPr lang="zh-CN" altLang="en-US"/>
              <a:t>单击此处编辑母版标题样式</a:t>
            </a:r>
            <a:endParaRPr lang="zh-CN" altLang="en-US" dirty="0"/>
          </a:p>
        </p:txBody>
      </p:sp>
      <p:sp>
        <p:nvSpPr>
          <p:cNvPr id="10" name="副标题 2"/>
          <p:cNvSpPr>
            <a:spLocks noGrp="1"/>
          </p:cNvSpPr>
          <p:nvPr>
            <p:ph type="subTitle" idx="1"/>
          </p:nvPr>
        </p:nvSpPr>
        <p:spPr>
          <a:xfrm>
            <a:off x="254832" y="700341"/>
            <a:ext cx="8649326" cy="3942863"/>
          </a:xfrm>
        </p:spPr>
        <p:txBody>
          <a:bodyPr>
            <a:normAutofit/>
          </a:bodyPr>
          <a:lstStyle>
            <a:lvl1pPr marL="0" indent="0" algn="l">
              <a:lnSpc>
                <a:spcPct val="130000"/>
              </a:lnSpc>
              <a:spcBef>
                <a:spcPts val="0"/>
              </a:spcBef>
              <a:buNone/>
              <a:defRPr sz="135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 y="0"/>
            <a:ext cx="9144000" cy="5143500"/>
          </a:xfrm>
          <a:prstGeom prst="rect">
            <a:avLst/>
          </a:prstGeom>
        </p:spPr>
      </p:pic>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1309" y="136584"/>
            <a:ext cx="1193220" cy="37690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235C84B0-8C2B-46B5-87B6-665ED85C7AEF}" type="datetime1">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62A5A7-B7A3-4040-8E04-06E0D2A34E9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日期占位符 3"/>
          <p:cNvSpPr>
            <a:spLocks noGrp="1"/>
          </p:cNvSpPr>
          <p:nvPr>
            <p:ph type="dt" sz="half" idx="10"/>
          </p:nvPr>
        </p:nvSpPr>
        <p:spPr/>
        <p:txBody>
          <a:bodyPr/>
          <a:lstStyle/>
          <a:p>
            <a:fld id="{F2E944A7-46B2-42FC-8DC8-273B7D936EDC}" type="datetime1">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a:xfrm>
            <a:off x="6894368" y="4767262"/>
            <a:ext cx="2057400" cy="273844"/>
          </a:xfrm>
        </p:spPr>
        <p:txBody>
          <a:bodyPr/>
          <a:lstStyle/>
          <a:p>
            <a:fld id="{8862A5A7-B7A3-4040-8E04-06E0D2A34E9A}"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856691"/>
            <a:ext cx="7772400" cy="584775"/>
          </a:xfrm>
        </p:spPr>
        <p:txBody>
          <a:bodyPr>
            <a:normAutofit/>
          </a:bodyPr>
          <a:lstStyle>
            <a:lvl1pPr algn="ctr">
              <a:defRPr b="0" i="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371600" y="2914650"/>
            <a:ext cx="6400800" cy="1314450"/>
          </a:xfrm>
        </p:spPr>
        <p:txBody>
          <a:bodyPr>
            <a:normAutofit/>
          </a:bodyPr>
          <a:lstStyle>
            <a:lvl1pPr marL="0" indent="0" algn="ctr">
              <a:buNone/>
              <a:defRPr b="0" i="0">
                <a:solidFill>
                  <a:srgbClr val="B8B5B3"/>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8" name="页脚占位符 3"/>
          <p:cNvSpPr txBox="1"/>
          <p:nvPr userDrawn="1"/>
        </p:nvSpPr>
        <p:spPr>
          <a:xfrm>
            <a:off x="323528" y="4803998"/>
            <a:ext cx="2206849" cy="27384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
        <p:nvSpPr>
          <p:cNvPr id="9" name="页脚占位符 3"/>
          <p:cNvSpPr txBox="1"/>
          <p:nvPr userDrawn="1"/>
        </p:nvSpPr>
        <p:spPr>
          <a:xfrm>
            <a:off x="6616605" y="4803998"/>
            <a:ext cx="2206849" cy="27384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800" smtClean="0">
                <a:solidFill>
                  <a:srgbClr val="B8B5B3"/>
                </a:solidFill>
              </a:rPr>
              <a:t>‹#›</a:t>
            </a:fld>
            <a:endParaRPr lang="zh-CN" altLang="en-US" sz="800" dirty="0">
              <a:solidFill>
                <a:srgbClr val="B8B5B3"/>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内页模板-底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标题 1"/>
          <p:cNvSpPr>
            <a:spLocks noGrp="1"/>
          </p:cNvSpPr>
          <p:nvPr>
            <p:ph type="title"/>
          </p:nvPr>
        </p:nvSpPr>
        <p:spPr>
          <a:xfrm>
            <a:off x="323527" y="205979"/>
            <a:ext cx="7560841" cy="461665"/>
          </a:xfrm>
        </p:spPr>
        <p:txBody>
          <a:bodyPr wrap="square" anchor="t">
            <a:normAutofit/>
          </a:bodyPr>
          <a:lstStyle>
            <a:lvl1pPr algn="l">
              <a:defRPr sz="2400" b="0">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23528" y="843558"/>
            <a:ext cx="8499926" cy="3319017"/>
          </a:xfrm>
        </p:spPr>
        <p:txBody>
          <a:bodyPr>
            <a:normAutofit/>
          </a:bodyPr>
          <a:lstStyle>
            <a:lvl1pPr marL="0" indent="0">
              <a:lnSpc>
                <a:spcPct val="130000"/>
              </a:lnSpc>
              <a:buFontTx/>
              <a:buNone/>
              <a:defRPr sz="1000">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lnSpc>
                <a:spcPct val="130000"/>
              </a:lnSpc>
              <a:buFontTx/>
              <a:buNone/>
              <a:defRPr sz="1000">
                <a:latin typeface="微软雅黑" panose="020B0503020204020204" pitchFamily="34" charset="-122"/>
                <a:ea typeface="微软雅黑" panose="020B0503020204020204" pitchFamily="34" charset="-122"/>
                <a:cs typeface="微软雅黑" panose="020B0503020204020204" pitchFamily="34" charset="-122"/>
              </a:defRPr>
            </a:lvl2pPr>
            <a:lvl3pPr marL="914400" indent="0">
              <a:lnSpc>
                <a:spcPct val="130000"/>
              </a:lnSpc>
              <a:buFontTx/>
              <a:buNone/>
              <a:defRPr sz="1000">
                <a:latin typeface="微软雅黑" panose="020B0503020204020204" pitchFamily="34" charset="-122"/>
                <a:ea typeface="微软雅黑" panose="020B0503020204020204" pitchFamily="34" charset="-122"/>
                <a:cs typeface="微软雅黑" panose="020B0503020204020204" pitchFamily="34" charset="-122"/>
              </a:defRPr>
            </a:lvl3pPr>
            <a:lvl4pPr marL="1371600" indent="0">
              <a:lnSpc>
                <a:spcPct val="130000"/>
              </a:lnSpc>
              <a:buFontTx/>
              <a:buNone/>
              <a:defRPr sz="1000">
                <a:latin typeface="微软雅黑" panose="020B0503020204020204" pitchFamily="34" charset="-122"/>
                <a:ea typeface="微软雅黑" panose="020B0503020204020204" pitchFamily="34" charset="-122"/>
                <a:cs typeface="微软雅黑" panose="020B0503020204020204" pitchFamily="34" charset="-122"/>
              </a:defRPr>
            </a:lvl4pPr>
            <a:lvl5pPr marL="1828800" indent="0">
              <a:lnSpc>
                <a:spcPct val="130000"/>
              </a:lnSpc>
              <a:buFontTx/>
              <a:buNone/>
              <a:defRPr sz="1000">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6" name="图片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64641" y="205979"/>
            <a:ext cx="917156" cy="284189"/>
          </a:xfrm>
          <a:prstGeom prst="rect">
            <a:avLst/>
          </a:prstGeom>
        </p:spPr>
      </p:pic>
      <p:sp>
        <p:nvSpPr>
          <p:cNvPr id="10" name="页脚占位符 3"/>
          <p:cNvSpPr txBox="1"/>
          <p:nvPr userDrawn="1"/>
        </p:nvSpPr>
        <p:spPr>
          <a:xfrm>
            <a:off x="323528" y="4876006"/>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
        <p:nvSpPr>
          <p:cNvPr id="11" name="页脚占位符 3"/>
          <p:cNvSpPr txBox="1"/>
          <p:nvPr userDrawn="1"/>
        </p:nvSpPr>
        <p:spPr>
          <a:xfrm>
            <a:off x="6616605" y="4876006"/>
            <a:ext cx="2206849" cy="27384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800" smtClean="0">
                <a:solidFill>
                  <a:srgbClr val="B8B5B3"/>
                </a:solidFill>
              </a:rPr>
              <a:t>‹#›</a:t>
            </a:fld>
            <a:endParaRPr lang="zh-CN" altLang="en-US" sz="800" dirty="0">
              <a:solidFill>
                <a:srgbClr val="B8B5B3"/>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内页模板">
    <p:spTree>
      <p:nvGrpSpPr>
        <p:cNvPr id="1" name=""/>
        <p:cNvGrpSpPr/>
        <p:nvPr/>
      </p:nvGrpSpPr>
      <p:grpSpPr>
        <a:xfrm>
          <a:off x="0" y="0"/>
          <a:ext cx="0" cy="0"/>
          <a:chOff x="0" y="0"/>
          <a:chExt cx="0" cy="0"/>
        </a:xfrm>
      </p:grpSpPr>
      <p:sp>
        <p:nvSpPr>
          <p:cNvPr id="2" name="标题 1"/>
          <p:cNvSpPr>
            <a:spLocks noGrp="1"/>
          </p:cNvSpPr>
          <p:nvPr>
            <p:ph type="title"/>
          </p:nvPr>
        </p:nvSpPr>
        <p:spPr>
          <a:xfrm>
            <a:off x="323527" y="205979"/>
            <a:ext cx="7560000" cy="460800"/>
          </a:xfrm>
        </p:spPr>
        <p:txBody>
          <a:bodyPr>
            <a:normAutofit/>
          </a:bodyPr>
          <a:lstStyle>
            <a:lvl1pPr>
              <a:defRPr sz="2400"/>
            </a:lvl1pPr>
          </a:lstStyle>
          <a:p>
            <a:r>
              <a:rPr kumimoji="1" lang="zh-CN" altLang="en-US"/>
              <a:t>单击此处编辑母版标题样式</a:t>
            </a: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64641" y="205979"/>
            <a:ext cx="917156" cy="284189"/>
          </a:xfrm>
          <a:prstGeom prst="rect">
            <a:avLst/>
          </a:prstGeom>
        </p:spPr>
      </p:pic>
      <p:sp>
        <p:nvSpPr>
          <p:cNvPr id="8" name="内容占位符 7"/>
          <p:cNvSpPr>
            <a:spLocks noGrp="1"/>
          </p:cNvSpPr>
          <p:nvPr>
            <p:ph sz="quarter" idx="12"/>
          </p:nvPr>
        </p:nvSpPr>
        <p:spPr>
          <a:xfrm>
            <a:off x="323849" y="842400"/>
            <a:ext cx="8499600" cy="3319200"/>
          </a:xfrm>
        </p:spPr>
        <p:txBody>
          <a:bodyPr/>
          <a:lstStyle>
            <a:lvl1pPr marL="0" indent="0">
              <a:lnSpc>
                <a:spcPct val="130000"/>
              </a:lnSpc>
              <a:buFontTx/>
              <a:buNone/>
              <a:defRPr/>
            </a:lvl1pPr>
            <a:lvl2pPr marL="457200" indent="0">
              <a:lnSpc>
                <a:spcPct val="130000"/>
              </a:lnSpc>
              <a:buFontTx/>
              <a:buNone/>
              <a:defRPr/>
            </a:lvl2pPr>
            <a:lvl3pPr marL="914400" indent="0">
              <a:lnSpc>
                <a:spcPct val="130000"/>
              </a:lnSpc>
              <a:buFontTx/>
              <a:buNone/>
              <a:defRPr/>
            </a:lvl3pPr>
            <a:lvl4pPr marL="1371600" indent="0">
              <a:lnSpc>
                <a:spcPct val="130000"/>
              </a:lnSpc>
              <a:buFontTx/>
              <a:buNone/>
              <a:defRPr/>
            </a:lvl4pPr>
            <a:lvl5pPr marL="1828800" indent="0">
              <a:lnSpc>
                <a:spcPct val="130000"/>
              </a:lnSpc>
              <a:buFontTx/>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1" name="页脚占位符 3"/>
          <p:cNvSpPr txBox="1"/>
          <p:nvPr userDrawn="1"/>
        </p:nvSpPr>
        <p:spPr>
          <a:xfrm>
            <a:off x="323528" y="4876006"/>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
        <p:nvSpPr>
          <p:cNvPr id="13" name="页脚占位符 3"/>
          <p:cNvSpPr txBox="1"/>
          <p:nvPr userDrawn="1"/>
        </p:nvSpPr>
        <p:spPr>
          <a:xfrm>
            <a:off x="6616605" y="4876006"/>
            <a:ext cx="2206849" cy="27384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C913308-F349-4B6D-A68A-DD1791B4A57B}" type="slidenum">
              <a:rPr lang="zh-CN" altLang="en-US" sz="800" smtClean="0">
                <a:solidFill>
                  <a:srgbClr val="B8B5B3"/>
                </a:solidFill>
              </a:rPr>
              <a:t>‹#›</a:t>
            </a:fld>
            <a:endParaRPr lang="zh-CN" altLang="en-US" sz="800" dirty="0">
              <a:solidFill>
                <a:srgbClr val="B8B5B3"/>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688539" cy="5143500"/>
          </a:xfrm>
          <a:prstGeom prst="rect">
            <a:avLst/>
          </a:prstGeom>
        </p:spPr>
      </p:pic>
      <p:sp>
        <p:nvSpPr>
          <p:cNvPr id="7" name="标题 6"/>
          <p:cNvSpPr>
            <a:spLocks noGrp="1"/>
          </p:cNvSpPr>
          <p:nvPr>
            <p:ph type="title" hasCustomPrompt="1"/>
          </p:nvPr>
        </p:nvSpPr>
        <p:spPr>
          <a:xfrm>
            <a:off x="395536" y="2028786"/>
            <a:ext cx="3816424" cy="1077218"/>
          </a:xfrm>
        </p:spPr>
        <p:txBody>
          <a:bodyPr/>
          <a:lstStyle/>
          <a:p>
            <a:r>
              <a:rPr kumimoji="1" lang="zh-CN" altLang="en-US" dirty="0"/>
              <a:t>点击此处添加标题</a:t>
            </a:r>
          </a:p>
        </p:txBody>
      </p:sp>
      <p:sp>
        <p:nvSpPr>
          <p:cNvPr id="8" name="页脚占位符 3"/>
          <p:cNvSpPr txBox="1"/>
          <p:nvPr userDrawn="1"/>
        </p:nvSpPr>
        <p:spPr>
          <a:xfrm>
            <a:off x="6732240" y="4803998"/>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9257" t="27828" r="9744" b="26952"/>
          <a:stretch>
            <a:fillRect/>
          </a:stretch>
        </p:blipFill>
        <p:spPr>
          <a:xfrm>
            <a:off x="7751086" y="195487"/>
            <a:ext cx="1141393" cy="42394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screen"/>
          <a:srcRect/>
          <a:stretch>
            <a:fillRect/>
          </a:stretch>
        </p:blipFill>
        <p:spPr>
          <a:xfrm>
            <a:off x="0" y="-20538"/>
            <a:ext cx="9144000" cy="3075806"/>
          </a:xfrm>
          <a:prstGeom prst="rect">
            <a:avLst/>
          </a:prstGeom>
        </p:spPr>
      </p:pic>
      <p:sp>
        <p:nvSpPr>
          <p:cNvPr id="6" name="页脚占位符 3"/>
          <p:cNvSpPr txBox="1"/>
          <p:nvPr userDrawn="1"/>
        </p:nvSpPr>
        <p:spPr>
          <a:xfrm>
            <a:off x="6732240" y="4803998"/>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258" y="181785"/>
            <a:ext cx="1341094" cy="42001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pic>
        <p:nvPicPr>
          <p:cNvPr id="8" name="图片 7" descr="浅色首页.jpg"/>
          <p:cNvPicPr>
            <a:picLocks noChangeAspect="1"/>
          </p:cNvPicPr>
          <p:nvPr userDrawn="1"/>
        </p:nvPicPr>
        <p:blipFill>
          <a:blip r:embed="rId2" cstate="screen"/>
          <a:stretch>
            <a:fillRect/>
          </a:stretch>
        </p:blipFill>
        <p:spPr>
          <a:xfrm>
            <a:off x="112" y="1"/>
            <a:ext cx="9143774" cy="5143499"/>
          </a:xfrm>
          <a:prstGeom prst="rect">
            <a:avLst/>
          </a:prstGeom>
        </p:spPr>
      </p:pic>
      <p:sp>
        <p:nvSpPr>
          <p:cNvPr id="6" name="标题 5"/>
          <p:cNvSpPr>
            <a:spLocks noGrp="1"/>
          </p:cNvSpPr>
          <p:nvPr>
            <p:ph type="title"/>
          </p:nvPr>
        </p:nvSpPr>
        <p:spPr>
          <a:xfrm>
            <a:off x="457200" y="1851670"/>
            <a:ext cx="8229600" cy="857250"/>
          </a:xfrm>
        </p:spPr>
        <p:txBody>
          <a:bodyPr/>
          <a:lstStyle>
            <a:lvl1pPr algn="ctr">
              <a:defRPr/>
            </a:lvl1pPr>
          </a:lstStyle>
          <a:p>
            <a:r>
              <a:rPr kumimoji="1" lang="zh-CN" altLang="en-US" dirty="0"/>
              <a:t>单击此处编辑母版标题样式</a:t>
            </a:r>
          </a:p>
        </p:txBody>
      </p:sp>
      <p:sp>
        <p:nvSpPr>
          <p:cNvPr id="10" name="标题 5"/>
          <p:cNvSpPr txBox="1"/>
          <p:nvPr userDrawn="1"/>
        </p:nvSpPr>
        <p:spPr>
          <a:xfrm>
            <a:off x="457200" y="242814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0" i="0" kern="1200">
                <a:solidFill>
                  <a:schemeClr val="tx1"/>
                </a:solidFill>
                <a:latin typeface="微软雅黑" panose="020B0503020204020204" pitchFamily="34" charset="-122"/>
                <a:ea typeface="微软雅黑" panose="020B0503020204020204" pitchFamily="34" charset="-122"/>
                <a:cs typeface="+mj-cs"/>
              </a:defRPr>
            </a:lvl1pPr>
          </a:lstStyle>
          <a:p>
            <a:endParaRPr kumimoji="1" lang="zh-CN" altLang="en-US" sz="1000" dirty="0">
              <a:solidFill>
                <a:srgbClr val="898989"/>
              </a:solidFill>
            </a:endParaRPr>
          </a:p>
        </p:txBody>
      </p:sp>
      <p:sp>
        <p:nvSpPr>
          <p:cNvPr id="2" name="矩形 1"/>
          <p:cNvSpPr/>
          <p:nvPr userDrawn="1"/>
        </p:nvSpPr>
        <p:spPr>
          <a:xfrm>
            <a:off x="179512" y="195486"/>
            <a:ext cx="1656184" cy="741784"/>
          </a:xfrm>
          <a:prstGeom prst="rect">
            <a:avLst/>
          </a:prstGeom>
          <a:solidFill>
            <a:srgbClr val="FFFFFF"/>
          </a:solidFill>
          <a:ln w="9525">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kumimoji="1" lang="zh-CN" altLang="en-US" sz="10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5857" y="205978"/>
            <a:ext cx="1335940" cy="413953"/>
          </a:xfrm>
          <a:prstGeom prst="rect">
            <a:avLst/>
          </a:prstGeom>
        </p:spPr>
      </p:pic>
      <p:sp>
        <p:nvSpPr>
          <p:cNvPr id="9" name="页脚占位符 3"/>
          <p:cNvSpPr txBox="1"/>
          <p:nvPr userDrawn="1"/>
        </p:nvSpPr>
        <p:spPr>
          <a:xfrm>
            <a:off x="3365677" y="4443958"/>
            <a:ext cx="2412646" cy="215444"/>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页脚占位符 3"/>
          <p:cNvSpPr txBox="1"/>
          <p:nvPr userDrawn="1"/>
        </p:nvSpPr>
        <p:spPr>
          <a:xfrm>
            <a:off x="323528" y="4876006"/>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Tree>
  </p:cSld>
  <p:clrMapOvr>
    <a:masterClrMapping/>
  </p:clrMapOvr>
  <mc:AlternateContent xmlns:mc="http://schemas.openxmlformats.org/markup-compatibility/2006" xmlns:p14="http://schemas.microsoft.com/office/powerpoint/2010/main">
    <mc:Choice Requires="p14">
      <p:transition spd="slow" p14:dur="3000" advClick="0" advTm="0">
        <p:wipe/>
      </p:transition>
    </mc:Choice>
    <mc:Fallback xmlns="">
      <p:transition spd="slow" advClick="0" advTm="0">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7" name="图片 6" descr="深色结束.jpg"/>
          <p:cNvPicPr>
            <a:picLocks noChangeAspect="1"/>
          </p:cNvPicPr>
          <p:nvPr userDrawn="1"/>
        </p:nvPicPr>
        <p:blipFill>
          <a:blip r:embed="rId2" cstate="print"/>
          <a:stretch>
            <a:fillRect/>
          </a:stretch>
        </p:blipFill>
        <p:spPr>
          <a:xfrm>
            <a:off x="112" y="0"/>
            <a:ext cx="9143775" cy="5143500"/>
          </a:xfrm>
          <a:prstGeom prst="rect">
            <a:avLst/>
          </a:prstGeom>
        </p:spPr>
      </p:pic>
      <p:sp>
        <p:nvSpPr>
          <p:cNvPr id="8" name="页脚占位符 3"/>
          <p:cNvSpPr txBox="1"/>
          <p:nvPr userDrawn="1"/>
        </p:nvSpPr>
        <p:spPr>
          <a:xfrm>
            <a:off x="323528" y="4803998"/>
            <a:ext cx="2206849" cy="273844"/>
          </a:xfrm>
          <a:prstGeom prst="rect">
            <a:avLst/>
          </a:prstGeom>
        </p:spPr>
        <p:txBody>
          <a:bodyPr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800" dirty="0">
                <a:solidFill>
                  <a:srgbClr val="B8B5B3"/>
                </a:solidFill>
                <a:latin typeface="微软雅黑" panose="020B0503020204020204" pitchFamily="34" charset="-122"/>
                <a:ea typeface="微软雅黑" panose="020B0503020204020204" pitchFamily="34" charset="-122"/>
              </a:rPr>
              <a:t>亚信科技（中国）有限公司保留所有权利</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dirty="0"/>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8.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10.jpeg"/><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2020/7/29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descr="浅色内页.jpg"/>
          <p:cNvPicPr>
            <a:picLocks noChangeAspect="1"/>
          </p:cNvPicPr>
          <p:nvPr userDrawn="1"/>
        </p:nvPicPr>
        <p:blipFill>
          <a:blip r:embed="rId18" cstate="print"/>
          <a:stretch>
            <a:fillRect/>
          </a:stretch>
        </p:blipFill>
        <p:spPr>
          <a:xfrm>
            <a:off x="112" y="0"/>
            <a:ext cx="9143774" cy="51434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90">
                <a:solidFill>
                  <a:schemeClr val="tx1">
                    <a:tint val="75000"/>
                  </a:schemeClr>
                </a:solidFill>
              </a:defRPr>
            </a:lvl1pPr>
          </a:lstStyle>
          <a:p>
            <a:fld id="{6613CD6F-B97A-484B-A5E8-B5DBF12FD232}" type="datetime1">
              <a:rPr lang="zh-CN" altLang="en-US" smtClean="0"/>
              <a:t>2020/7/29</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890">
                <a:solidFill>
                  <a:schemeClr val="tx1">
                    <a:tint val="75000"/>
                  </a:schemeClr>
                </a:solidFill>
              </a:defRPr>
            </a:lvl1pPr>
          </a:lstStyle>
          <a:p>
            <a:fld id="{8862A5A7-B7A3-4040-8E04-06E0D2A34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hf sldNum="0" hdr="0" ftr="0" dt="0"/>
  <p:txStyles>
    <p:titleStyle>
      <a:lvl1pPr algn="l" defTabSz="677545" rtl="0" eaLnBrk="1" latinLnBrk="0" hangingPunct="1">
        <a:lnSpc>
          <a:spcPct val="90000"/>
        </a:lnSpc>
        <a:spcBef>
          <a:spcPct val="0"/>
        </a:spcBef>
        <a:buNone/>
        <a:defRPr sz="3260" kern="1200">
          <a:solidFill>
            <a:schemeClr val="tx1"/>
          </a:solidFill>
          <a:latin typeface="+mj-lt"/>
          <a:ea typeface="+mj-ea"/>
          <a:cs typeface="+mj-cs"/>
        </a:defRPr>
      </a:lvl1pPr>
    </p:titleStyle>
    <p:bodyStyle>
      <a:lvl1pPr marL="169545" indent="-169545" algn="l" defTabSz="677545" rtl="0" eaLnBrk="1" latinLnBrk="0" hangingPunct="1">
        <a:lnSpc>
          <a:spcPct val="90000"/>
        </a:lnSpc>
        <a:spcBef>
          <a:spcPct val="149000"/>
        </a:spcBef>
        <a:buFont typeface="Arial" panose="020B0604020202020204" pitchFamily="34" charset="0"/>
        <a:buChar char="•"/>
        <a:defRPr sz="2075" kern="1200">
          <a:solidFill>
            <a:schemeClr val="tx1"/>
          </a:solidFill>
          <a:latin typeface="+mn-lt"/>
          <a:ea typeface="+mn-ea"/>
          <a:cs typeface="+mn-cs"/>
        </a:defRPr>
      </a:lvl1pPr>
      <a:lvl2pPr marL="508000" indent="-169545" algn="l" defTabSz="677545" rtl="0" eaLnBrk="1" latinLnBrk="0" hangingPunct="1">
        <a:lnSpc>
          <a:spcPct val="90000"/>
        </a:lnSpc>
        <a:spcBef>
          <a:spcPts val="370"/>
        </a:spcBef>
        <a:buFont typeface="Arial" panose="020B0604020202020204" pitchFamily="34" charset="0"/>
        <a:buChar char="•"/>
        <a:defRPr sz="1780" kern="1200">
          <a:solidFill>
            <a:schemeClr val="tx1"/>
          </a:solidFill>
          <a:latin typeface="+mn-lt"/>
          <a:ea typeface="+mn-ea"/>
          <a:cs typeface="+mn-cs"/>
        </a:defRPr>
      </a:lvl2pPr>
      <a:lvl3pPr marL="847090" indent="-169545" algn="l" defTabSz="677545" rtl="0" eaLnBrk="1" latinLnBrk="0" hangingPunct="1">
        <a:lnSpc>
          <a:spcPct val="90000"/>
        </a:lnSpc>
        <a:spcBef>
          <a:spcPts val="370"/>
        </a:spcBef>
        <a:buFont typeface="Arial" panose="020B0604020202020204" pitchFamily="34" charset="0"/>
        <a:buChar char="•"/>
        <a:defRPr sz="1480" kern="1200">
          <a:solidFill>
            <a:schemeClr val="tx1"/>
          </a:solidFill>
          <a:latin typeface="+mn-lt"/>
          <a:ea typeface="+mn-ea"/>
          <a:cs typeface="+mn-cs"/>
        </a:defRPr>
      </a:lvl3pPr>
      <a:lvl4pPr marL="1185545"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4pPr>
      <a:lvl5pPr marL="1524000"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5pPr>
      <a:lvl6pPr marL="1863090"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6pPr>
      <a:lvl7pPr marL="2201545"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7pPr>
      <a:lvl8pPr marL="2540000"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8pPr>
      <a:lvl9pPr marL="2879090" indent="-169545" algn="l" defTabSz="677545" rtl="0" eaLnBrk="1" latinLnBrk="0" hangingPunct="1">
        <a:lnSpc>
          <a:spcPct val="90000"/>
        </a:lnSpc>
        <a:spcBef>
          <a:spcPts val="370"/>
        </a:spcBef>
        <a:buFont typeface="Arial" panose="020B0604020202020204" pitchFamily="34" charset="0"/>
        <a:buChar char="•"/>
        <a:defRPr sz="1335" kern="1200">
          <a:solidFill>
            <a:schemeClr val="tx1"/>
          </a:solidFill>
          <a:latin typeface="+mn-lt"/>
          <a:ea typeface="+mn-ea"/>
          <a:cs typeface="+mn-cs"/>
        </a:defRPr>
      </a:lvl9pPr>
    </p:bodyStyle>
    <p:otherStyle>
      <a:defPPr>
        <a:defRPr lang="zh-CN"/>
      </a:defPPr>
      <a:lvl1pPr marL="0" algn="l" defTabSz="677545" rtl="0" eaLnBrk="1" latinLnBrk="0" hangingPunct="1">
        <a:defRPr sz="1335" kern="1200">
          <a:solidFill>
            <a:schemeClr val="tx1"/>
          </a:solidFill>
          <a:latin typeface="+mn-lt"/>
          <a:ea typeface="+mn-ea"/>
          <a:cs typeface="+mn-cs"/>
        </a:defRPr>
      </a:lvl1pPr>
      <a:lvl2pPr marL="338455" algn="l" defTabSz="677545" rtl="0" eaLnBrk="1" latinLnBrk="0" hangingPunct="1">
        <a:defRPr sz="1335" kern="1200">
          <a:solidFill>
            <a:schemeClr val="tx1"/>
          </a:solidFill>
          <a:latin typeface="+mn-lt"/>
          <a:ea typeface="+mn-ea"/>
          <a:cs typeface="+mn-cs"/>
        </a:defRPr>
      </a:lvl2pPr>
      <a:lvl3pPr marL="677545" algn="l" defTabSz="677545" rtl="0" eaLnBrk="1" latinLnBrk="0" hangingPunct="1">
        <a:defRPr sz="1335" kern="1200">
          <a:solidFill>
            <a:schemeClr val="tx1"/>
          </a:solidFill>
          <a:latin typeface="+mn-lt"/>
          <a:ea typeface="+mn-ea"/>
          <a:cs typeface="+mn-cs"/>
        </a:defRPr>
      </a:lvl3pPr>
      <a:lvl4pPr marL="1016000" algn="l" defTabSz="677545" rtl="0" eaLnBrk="1" latinLnBrk="0" hangingPunct="1">
        <a:defRPr sz="1335" kern="1200">
          <a:solidFill>
            <a:schemeClr val="tx1"/>
          </a:solidFill>
          <a:latin typeface="+mn-lt"/>
          <a:ea typeface="+mn-ea"/>
          <a:cs typeface="+mn-cs"/>
        </a:defRPr>
      </a:lvl4pPr>
      <a:lvl5pPr marL="1354455" algn="l" defTabSz="677545" rtl="0" eaLnBrk="1" latinLnBrk="0" hangingPunct="1">
        <a:defRPr sz="1335" kern="1200">
          <a:solidFill>
            <a:schemeClr val="tx1"/>
          </a:solidFill>
          <a:latin typeface="+mn-lt"/>
          <a:ea typeface="+mn-ea"/>
          <a:cs typeface="+mn-cs"/>
        </a:defRPr>
      </a:lvl5pPr>
      <a:lvl6pPr marL="1692910" algn="l" defTabSz="677545" rtl="0" eaLnBrk="1" latinLnBrk="0" hangingPunct="1">
        <a:defRPr sz="1335" kern="1200">
          <a:solidFill>
            <a:schemeClr val="tx1"/>
          </a:solidFill>
          <a:latin typeface="+mn-lt"/>
          <a:ea typeface="+mn-ea"/>
          <a:cs typeface="+mn-cs"/>
        </a:defRPr>
      </a:lvl6pPr>
      <a:lvl7pPr marL="2032000" algn="l" defTabSz="677545" rtl="0" eaLnBrk="1" latinLnBrk="0" hangingPunct="1">
        <a:defRPr sz="1335" kern="1200">
          <a:solidFill>
            <a:schemeClr val="tx1"/>
          </a:solidFill>
          <a:latin typeface="+mn-lt"/>
          <a:ea typeface="+mn-ea"/>
          <a:cs typeface="+mn-cs"/>
        </a:defRPr>
      </a:lvl7pPr>
      <a:lvl8pPr marL="2370455" algn="l" defTabSz="677545" rtl="0" eaLnBrk="1" latinLnBrk="0" hangingPunct="1">
        <a:defRPr sz="1335" kern="1200">
          <a:solidFill>
            <a:schemeClr val="tx1"/>
          </a:solidFill>
          <a:latin typeface="+mn-lt"/>
          <a:ea typeface="+mn-ea"/>
          <a:cs typeface="+mn-cs"/>
        </a:defRPr>
      </a:lvl8pPr>
      <a:lvl9pPr marL="2708910" algn="l" defTabSz="677545" rtl="0" eaLnBrk="1" latinLnBrk="0" hangingPunct="1">
        <a:defRPr sz="133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23528" y="205979"/>
            <a:ext cx="7128197" cy="584775"/>
          </a:xfrm>
          <a:prstGeom prst="rect">
            <a:avLst/>
          </a:prstGeom>
        </p:spPr>
        <p:txBody>
          <a:bodyPr vert="horz" wrap="square"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323528" y="987574"/>
            <a:ext cx="8496622"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页脚占位符 4"/>
          <p:cNvSpPr>
            <a:spLocks noGrp="1"/>
          </p:cNvSpPr>
          <p:nvPr>
            <p:ph type="ftr" sz="quarter" idx="3"/>
          </p:nvPr>
        </p:nvSpPr>
        <p:spPr>
          <a:xfrm>
            <a:off x="323528" y="4803998"/>
            <a:ext cx="2895600" cy="273844"/>
          </a:xfrm>
          <a:prstGeom prst="rect">
            <a:avLst/>
          </a:prstGeom>
        </p:spPr>
        <p:txBody>
          <a:bodyPr vert="horz" lIns="91440" tIns="45720" rIns="91440" bIns="45720" rtlCol="0" anchor="ctr">
            <a:normAutofit/>
          </a:bodyPr>
          <a:lstStyle>
            <a:lvl1pPr algn="l">
              <a:defRPr lang="zh-CN" altLang="en-US" sz="800" b="0" i="0" kern="1200" dirty="0">
                <a:solidFill>
                  <a:srgbClr val="B8B5B3"/>
                </a:solidFill>
                <a:latin typeface="微软雅黑" panose="020B0503020204020204" pitchFamily="34" charset="-122"/>
                <a:ea typeface="微软雅黑" panose="020B0503020204020204" pitchFamily="34" charset="-122"/>
                <a:cs typeface="+mn-cs"/>
              </a:defRPr>
            </a:lvl1pPr>
          </a:lstStyle>
          <a:p>
            <a:r>
              <a:rPr lang="zh-CN" altLang="en-US" dirty="0"/>
              <a:t>亚信科技（中国）有限公司保留所有权利</a:t>
            </a:r>
          </a:p>
        </p:txBody>
      </p:sp>
      <p:sp>
        <p:nvSpPr>
          <p:cNvPr id="10" name="灯片编号占位符 5"/>
          <p:cNvSpPr>
            <a:spLocks noGrp="1"/>
          </p:cNvSpPr>
          <p:nvPr>
            <p:ph type="sldNum" sz="quarter" idx="4"/>
          </p:nvPr>
        </p:nvSpPr>
        <p:spPr>
          <a:xfrm>
            <a:off x="6689854" y="4803998"/>
            <a:ext cx="2133600" cy="273844"/>
          </a:xfrm>
          <a:prstGeom prst="rect">
            <a:avLst/>
          </a:prstGeom>
        </p:spPr>
        <p:txBody>
          <a:bodyPr vert="horz" lIns="91440" tIns="45720" rIns="91440" bIns="45720" rtlCol="0" anchor="ctr">
            <a:normAutofit/>
          </a:bodyPr>
          <a:lstStyle>
            <a:lvl1pPr algn="r">
              <a:defRPr sz="800" b="0" i="0">
                <a:solidFill>
                  <a:srgbClr val="B8B5B3"/>
                </a:solidFill>
                <a:latin typeface="微软雅黑" panose="020B0503020204020204" pitchFamily="34" charset="-122"/>
                <a:ea typeface="微软雅黑" panose="020B0503020204020204" pitchFamily="34" charset="-122"/>
              </a:defRPr>
            </a:lvl1pPr>
          </a:lstStyle>
          <a:p>
            <a:fld id="{0C913308-F349-4B6D-A68A-DD1791B4A57B}" type="slidenum">
              <a:rPr lang="zh-CN" altLang="en-US" smtClean="0"/>
              <a:t>‹#›</a:t>
            </a:fld>
            <a:endParaRPr lang="zh-CN" altLang="en-US" dirty="0"/>
          </a:p>
        </p:txBody>
      </p:sp>
      <p:pic>
        <p:nvPicPr>
          <p:cNvPr id="11" name="图片 1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545857" y="205978"/>
            <a:ext cx="1335940" cy="413953"/>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hdr="0" dt="0"/>
  <p:txStyles>
    <p:titleStyle>
      <a:lvl1pPr algn="l" defTabSz="914400" rtl="0" eaLnBrk="1" latinLnBrk="0" hangingPunct="1">
        <a:spcBef>
          <a:spcPct val="0"/>
        </a:spcBef>
        <a:buNone/>
        <a:defRPr sz="3200" b="0" i="0"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000" b="0" i="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b="0" i="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b="0" i="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000" b="0" i="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000" b="0" i="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172.18.255.251/users/sign_in"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930396"/>
            <a:ext cx="9144000" cy="1487507"/>
          </a:xfrm>
          <a:prstGeom prst="rect">
            <a:avLst/>
          </a:prstGeom>
          <a:solidFill>
            <a:srgbClr val="F3A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a:spLocks noChangeArrowheads="1"/>
          </p:cNvSpPr>
          <p:nvPr/>
        </p:nvSpPr>
        <p:spPr bwMode="auto">
          <a:xfrm>
            <a:off x="820094" y="1972072"/>
            <a:ext cx="7350333" cy="131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30000"/>
              </a:lnSpc>
            </a:pPr>
            <a:r>
              <a:rPr lang="en-US" altLang="zh-CN"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Git</a:t>
            </a:r>
            <a:r>
              <a:rPr lang="zh-CN" altLang="en-US"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版本工具的</a:t>
            </a:r>
            <a:endParaRPr lang="en-US" altLang="zh-CN"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a:p>
            <a:pPr algn="ctr">
              <a:lnSpc>
                <a:spcPct val="130000"/>
              </a:lnSpc>
            </a:pPr>
            <a:r>
              <a:rPr lang="zh-CN" altLang="en-US" sz="32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使用</a:t>
            </a:r>
          </a:p>
        </p:txBody>
      </p:sp>
      <p:cxnSp>
        <p:nvCxnSpPr>
          <p:cNvPr id="9" name="直接连接符 8"/>
          <p:cNvCxnSpPr/>
          <p:nvPr/>
        </p:nvCxnSpPr>
        <p:spPr>
          <a:xfrm>
            <a:off x="1314878" y="3280668"/>
            <a:ext cx="6228000"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266974" y="3934026"/>
            <a:ext cx="3534410" cy="368300"/>
          </a:xfrm>
          <a:prstGeom prst="rect">
            <a:avLst/>
          </a:prstGeom>
        </p:spPr>
        <p:txBody>
          <a:bodyPr wrap="non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资深讲师：杨振欣</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         2020.07</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a:t>
            </a:r>
            <a:r>
              <a:rPr lang="en-US" altLang="zh-CN" sz="1400" dirty="0"/>
              <a:t>Git</a:t>
            </a:r>
            <a:r>
              <a:rPr lang="zh-CN" altLang="en-US" sz="1400" dirty="0"/>
              <a:t>配置免密码提交？</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在任意文件夹右键，打开</a:t>
            </a:r>
            <a:r>
              <a:rPr lang="en-US" altLang="zh-CN" sz="1200" dirty="0">
                <a:solidFill>
                  <a:schemeClr val="tx1"/>
                </a:solidFill>
                <a:latin typeface="+mn-ea"/>
              </a:rPr>
              <a:t>Git Bash Here </a:t>
            </a:r>
            <a:r>
              <a:rPr lang="zh-CN" altLang="en-US" sz="1200" dirty="0">
                <a:solidFill>
                  <a:schemeClr val="tx1"/>
                </a:solidFill>
                <a:latin typeface="+mn-ea"/>
              </a:rPr>
              <a:t>命令窗口，也可通过开始菜单找到。</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输入命令：</a:t>
            </a:r>
            <a:r>
              <a:rPr lang="en-US" altLang="zh-CN" sz="1200" dirty="0">
                <a:solidFill>
                  <a:schemeClr val="tx1"/>
                </a:solidFill>
                <a:latin typeface="+mn-ea"/>
              </a:rPr>
              <a:t>git config --global </a:t>
            </a:r>
            <a:r>
              <a:rPr lang="en-US" altLang="zh-CN" sz="1200" dirty="0" err="1">
                <a:solidFill>
                  <a:schemeClr val="tx1"/>
                </a:solidFill>
                <a:latin typeface="+mn-ea"/>
              </a:rPr>
              <a:t>credential.helper</a:t>
            </a:r>
            <a:r>
              <a:rPr lang="en-US" altLang="zh-CN" sz="1200" dirty="0">
                <a:solidFill>
                  <a:schemeClr val="tx1"/>
                </a:solidFill>
                <a:latin typeface="+mn-ea"/>
              </a:rPr>
              <a:t> store</a:t>
            </a:r>
          </a:p>
          <a:p>
            <a:pPr marL="360045" indent="-228600">
              <a:lnSpc>
                <a:spcPct val="150000"/>
              </a:lnSpc>
              <a:buFont typeface="+mj-lt"/>
              <a:buAutoNum type="arabicPeriod"/>
            </a:pPr>
            <a:r>
              <a:rPr lang="zh-CN" altLang="en-US" sz="1200" dirty="0">
                <a:solidFill>
                  <a:schemeClr val="tx1"/>
                </a:solidFill>
                <a:latin typeface="+mn-ea"/>
              </a:rPr>
              <a:t>在</a:t>
            </a:r>
            <a:r>
              <a:rPr lang="en-US" altLang="zh-CN" sz="1200" dirty="0">
                <a:solidFill>
                  <a:schemeClr val="tx1"/>
                </a:solidFill>
                <a:latin typeface="+mn-ea"/>
              </a:rPr>
              <a:t>C</a:t>
            </a:r>
            <a:r>
              <a:rPr lang="zh-CN" altLang="en-US" sz="1200" dirty="0">
                <a:solidFill>
                  <a:schemeClr val="tx1"/>
                </a:solidFill>
                <a:latin typeface="+mn-ea"/>
              </a:rPr>
              <a:t>盘</a:t>
            </a:r>
            <a:r>
              <a:rPr lang="en-US" altLang="zh-CN" sz="1200" dirty="0">
                <a:solidFill>
                  <a:schemeClr val="tx1"/>
                </a:solidFill>
                <a:latin typeface="+mn-ea"/>
              </a:rPr>
              <a:t>/</a:t>
            </a:r>
            <a:r>
              <a:rPr lang="zh-CN" altLang="en-US" sz="1200" dirty="0">
                <a:solidFill>
                  <a:schemeClr val="tx1"/>
                </a:solidFill>
                <a:latin typeface="+mn-ea"/>
              </a:rPr>
              <a:t>当前用户文件夹下 会看到</a:t>
            </a:r>
            <a:r>
              <a:rPr lang="en-US" altLang="zh-CN" sz="1200" dirty="0">
                <a:solidFill>
                  <a:schemeClr val="tx1"/>
                </a:solidFill>
                <a:latin typeface="+mn-ea"/>
              </a:rPr>
              <a:t>.</a:t>
            </a:r>
            <a:r>
              <a:rPr lang="en-US" altLang="zh-CN" sz="1200" dirty="0" err="1">
                <a:solidFill>
                  <a:schemeClr val="tx1"/>
                </a:solidFill>
                <a:latin typeface="+mn-ea"/>
              </a:rPr>
              <a:t>gitconfig</a:t>
            </a:r>
            <a:r>
              <a:rPr lang="zh-CN" altLang="en-US" sz="1200" dirty="0">
                <a:solidFill>
                  <a:schemeClr val="tx1"/>
                </a:solidFill>
                <a:latin typeface="+mn-ea"/>
              </a:rPr>
              <a:t>文件即可</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修改</a:t>
            </a:r>
            <a:r>
              <a:rPr lang="en-US" altLang="zh-CN" sz="1200" dirty="0" err="1">
                <a:solidFill>
                  <a:schemeClr val="tx1"/>
                </a:solidFill>
                <a:latin typeface="+mn-ea"/>
              </a:rPr>
              <a:t>gitconfig</a:t>
            </a:r>
            <a:r>
              <a:rPr lang="zh-CN" altLang="en-US" sz="1200" dirty="0">
                <a:solidFill>
                  <a:schemeClr val="tx1"/>
                </a:solidFill>
                <a:latin typeface="+mn-ea"/>
              </a:rPr>
              <a:t>文件，如下（右）图所示</a:t>
            </a:r>
            <a:endParaRPr lang="en-US" altLang="zh-CN" sz="1200" dirty="0">
              <a:solidFill>
                <a:schemeClr val="tx1"/>
              </a:solidFill>
              <a:latin typeface="+mn-ea"/>
            </a:endParaRPr>
          </a:p>
          <a:p>
            <a:pPr>
              <a:lnSpc>
                <a:spcPct val="150000"/>
              </a:lnSpc>
            </a:pPr>
            <a:r>
              <a:rPr lang="zh-CN" altLang="en-US" sz="1200" b="1" dirty="0">
                <a:solidFill>
                  <a:schemeClr val="tx1"/>
                </a:solidFill>
                <a:latin typeface="+mn-ea"/>
              </a:rPr>
              <a:t>命令参数解释</a:t>
            </a:r>
            <a:endParaRPr lang="en-US" altLang="zh-CN" sz="1200" b="1" dirty="0">
              <a:solidFill>
                <a:schemeClr val="tx1"/>
              </a:solidFill>
              <a:latin typeface="+mn-ea"/>
            </a:endParaRPr>
          </a:p>
          <a:p>
            <a:pPr marL="179705">
              <a:lnSpc>
                <a:spcPct val="150000"/>
              </a:lnSpc>
            </a:pPr>
            <a:r>
              <a:rPr lang="en-US" altLang="zh-CN" sz="1200" dirty="0">
                <a:solidFill>
                  <a:schemeClr val="tx1"/>
                </a:solidFill>
                <a:latin typeface="+mn-ea"/>
              </a:rPr>
              <a:t>-- global</a:t>
            </a:r>
            <a:r>
              <a:rPr lang="zh-CN" altLang="en-US" sz="1200" dirty="0">
                <a:solidFill>
                  <a:schemeClr val="tx1"/>
                </a:solidFill>
                <a:latin typeface="+mn-ea"/>
              </a:rPr>
              <a:t>为全局</a:t>
            </a:r>
            <a:endParaRPr lang="en-US" altLang="zh-CN" sz="1200" dirty="0">
              <a:solidFill>
                <a:schemeClr val="tx1"/>
              </a:solidFill>
              <a:latin typeface="+mn-ea"/>
            </a:endParaRPr>
          </a:p>
          <a:p>
            <a:pPr marL="179705">
              <a:lnSpc>
                <a:spcPct val="150000"/>
              </a:lnSpc>
            </a:pPr>
            <a:r>
              <a:rPr lang="en-US" altLang="zh-CN" sz="1200" dirty="0">
                <a:solidFill>
                  <a:schemeClr val="tx1"/>
                </a:solidFill>
                <a:latin typeface="+mn-ea"/>
              </a:rPr>
              <a:t>-- store</a:t>
            </a:r>
            <a:r>
              <a:rPr lang="zh-CN" altLang="en-US" sz="1200" dirty="0">
                <a:solidFill>
                  <a:schemeClr val="tx1"/>
                </a:solidFill>
                <a:latin typeface="+mn-ea"/>
              </a:rPr>
              <a:t>为永久存储</a:t>
            </a:r>
            <a:endParaRPr lang="en-US" altLang="zh-CN" sz="1200" dirty="0">
              <a:solidFill>
                <a:schemeClr val="tx1"/>
              </a:solidFill>
              <a:latin typeface="+mn-ea"/>
            </a:endParaRPr>
          </a:p>
          <a:p>
            <a:pPr marL="179705">
              <a:lnSpc>
                <a:spcPct val="150000"/>
              </a:lnSpc>
            </a:pPr>
            <a:r>
              <a:rPr lang="en-US" altLang="zh-CN" sz="1200" dirty="0">
                <a:solidFill>
                  <a:schemeClr val="tx1"/>
                </a:solidFill>
                <a:latin typeface="+mn-ea"/>
              </a:rPr>
              <a:t>-- </a:t>
            </a:r>
            <a:r>
              <a:rPr lang="zh-CN" altLang="en-US" sz="1200" dirty="0">
                <a:solidFill>
                  <a:schemeClr val="tx1"/>
                </a:solidFill>
                <a:latin typeface="+mn-ea"/>
              </a:rPr>
              <a:t>也可使用</a:t>
            </a:r>
            <a:r>
              <a:rPr lang="en-US" altLang="zh-CN" sz="1200" dirty="0">
                <a:solidFill>
                  <a:schemeClr val="tx1"/>
                </a:solidFill>
                <a:latin typeface="+mn-ea"/>
              </a:rPr>
              <a:t>cache</a:t>
            </a:r>
            <a:r>
              <a:rPr lang="zh-CN" altLang="en-US" sz="1200" dirty="0">
                <a:solidFill>
                  <a:schemeClr val="tx1"/>
                </a:solidFill>
                <a:latin typeface="+mn-ea"/>
              </a:rPr>
              <a:t>参数来指定时间 （</a:t>
            </a:r>
            <a:r>
              <a:rPr lang="en-US" altLang="zh-CN" sz="1200" dirty="0">
                <a:solidFill>
                  <a:schemeClr val="tx1"/>
                </a:solidFill>
                <a:latin typeface="+mn-ea"/>
              </a:rPr>
              <a:t>git config </a:t>
            </a:r>
            <a:r>
              <a:rPr lang="en-US" altLang="zh-CN" sz="1200" dirty="0" err="1">
                <a:solidFill>
                  <a:schemeClr val="tx1"/>
                </a:solidFill>
                <a:latin typeface="+mn-ea"/>
              </a:rPr>
              <a:t>credential.helper</a:t>
            </a:r>
            <a:r>
              <a:rPr lang="en-US" altLang="zh-CN" sz="1200" dirty="0">
                <a:solidFill>
                  <a:schemeClr val="tx1"/>
                </a:solidFill>
                <a:latin typeface="+mn-ea"/>
              </a:rPr>
              <a:t> ‘cache --timeout=3600</a:t>
            </a:r>
            <a:r>
              <a:rPr lang="zh-CN" altLang="en-US" sz="1200" dirty="0">
                <a:solidFill>
                  <a:schemeClr val="tx1"/>
                </a:solidFill>
                <a:latin typeface="+mn-ea"/>
              </a:rPr>
              <a:t>’设置时间为</a:t>
            </a:r>
            <a:r>
              <a:rPr lang="en-US" altLang="zh-CN" sz="1200" dirty="0">
                <a:solidFill>
                  <a:schemeClr val="tx1"/>
                </a:solidFill>
                <a:latin typeface="+mn-ea"/>
              </a:rPr>
              <a:t>1</a:t>
            </a:r>
            <a:r>
              <a:rPr lang="zh-CN" altLang="en-US" sz="1200" dirty="0">
                <a:solidFill>
                  <a:schemeClr val="tx1"/>
                </a:solidFill>
                <a:latin typeface="+mn-ea"/>
              </a:rPr>
              <a:t>小时）</a:t>
            </a:r>
            <a:endParaRPr lang="en-US" altLang="zh-CN" sz="1200" dirty="0">
              <a:solidFill>
                <a:schemeClr val="tx1"/>
              </a:solidFill>
              <a:latin typeface="+mn-ea"/>
            </a:endParaRPr>
          </a:p>
          <a:p>
            <a:pPr>
              <a:lnSpc>
                <a:spcPct val="150000"/>
              </a:lnSpc>
            </a:pPr>
            <a:r>
              <a:rPr lang="zh-CN" altLang="en-US" sz="1200" b="1" dirty="0">
                <a:solidFill>
                  <a:schemeClr val="tx1"/>
                </a:solidFill>
                <a:latin typeface="+mn-ea"/>
              </a:rPr>
              <a:t>文件参数解释</a:t>
            </a:r>
            <a:endParaRPr lang="en-US" altLang="zh-CN" sz="1200" b="1" dirty="0">
              <a:solidFill>
                <a:schemeClr val="tx1"/>
              </a:solidFill>
              <a:latin typeface="+mn-ea"/>
            </a:endParaRPr>
          </a:p>
          <a:p>
            <a:pPr marL="179705">
              <a:lnSpc>
                <a:spcPct val="150000"/>
              </a:lnSpc>
            </a:pPr>
            <a:r>
              <a:rPr lang="en-US" altLang="zh-CN" sz="1200" dirty="0">
                <a:solidFill>
                  <a:schemeClr val="tx1"/>
                </a:solidFill>
                <a:latin typeface="+mn-ea"/>
              </a:rPr>
              <a:t>--</a:t>
            </a:r>
            <a:r>
              <a:rPr lang="zh-CN" altLang="en-US" sz="1200" dirty="0">
                <a:solidFill>
                  <a:schemeClr val="tx1"/>
                </a:solidFill>
                <a:latin typeface="+mn-ea"/>
              </a:rPr>
              <a:t> </a:t>
            </a:r>
            <a:r>
              <a:rPr lang="en-US" altLang="zh-CN" sz="1200" dirty="0">
                <a:solidFill>
                  <a:schemeClr val="tx1"/>
                </a:solidFill>
                <a:latin typeface="+mn-ea"/>
              </a:rPr>
              <a:t>name</a:t>
            </a:r>
            <a:r>
              <a:rPr lang="zh-CN" altLang="en-US" sz="1200" dirty="0">
                <a:solidFill>
                  <a:schemeClr val="tx1"/>
                </a:solidFill>
                <a:latin typeface="+mn-ea"/>
              </a:rPr>
              <a:t>配置的是提交时显示的名称</a:t>
            </a:r>
            <a:endParaRPr lang="en-US" altLang="zh-CN" sz="1200" dirty="0">
              <a:solidFill>
                <a:schemeClr val="tx1"/>
              </a:solidFill>
              <a:latin typeface="+mn-ea"/>
            </a:endParaRPr>
          </a:p>
          <a:p>
            <a:pPr marL="179705">
              <a:lnSpc>
                <a:spcPct val="150000"/>
              </a:lnSpc>
            </a:pPr>
            <a:r>
              <a:rPr lang="en-US" altLang="zh-CN" sz="1200" dirty="0">
                <a:solidFill>
                  <a:schemeClr val="tx1"/>
                </a:solidFill>
                <a:latin typeface="+mn-ea"/>
              </a:rPr>
              <a:t>--</a:t>
            </a:r>
            <a:r>
              <a:rPr lang="zh-CN" altLang="en-US" sz="1200" dirty="0">
                <a:solidFill>
                  <a:schemeClr val="tx1"/>
                </a:solidFill>
                <a:latin typeface="+mn-ea"/>
              </a:rPr>
              <a:t> </a:t>
            </a:r>
            <a:r>
              <a:rPr lang="en-US" altLang="zh-CN" sz="1200" dirty="0">
                <a:solidFill>
                  <a:schemeClr val="tx1"/>
                </a:solidFill>
                <a:latin typeface="+mn-ea"/>
              </a:rPr>
              <a:t>Email</a:t>
            </a:r>
            <a:r>
              <a:rPr lang="zh-CN" altLang="en-US" sz="1200" dirty="0">
                <a:solidFill>
                  <a:schemeClr val="tx1"/>
                </a:solidFill>
                <a:latin typeface="+mn-ea"/>
              </a:rPr>
              <a:t>配置的是注册</a:t>
            </a:r>
            <a:r>
              <a:rPr lang="en-US" altLang="zh-CN" sz="1200" dirty="0">
                <a:solidFill>
                  <a:schemeClr val="tx1"/>
                </a:solidFill>
                <a:latin typeface="+mn-ea"/>
              </a:rPr>
              <a:t>git</a:t>
            </a:r>
            <a:r>
              <a:rPr lang="zh-CN" altLang="en-US" sz="1200" dirty="0">
                <a:solidFill>
                  <a:schemeClr val="tx1"/>
                </a:solidFill>
                <a:latin typeface="+mn-ea"/>
              </a:rPr>
              <a:t>时候的邮箱</a:t>
            </a:r>
            <a:endParaRPr lang="en-US" altLang="zh-CN" sz="1200" dirty="0">
              <a:solidFill>
                <a:schemeClr val="tx1"/>
              </a:solidFill>
              <a:latin typeface="+mn-ea"/>
            </a:endParaRPr>
          </a:p>
          <a:p>
            <a:pPr marL="179705">
              <a:lnSpc>
                <a:spcPct val="150000"/>
              </a:lnSpc>
            </a:pPr>
            <a:r>
              <a:rPr lang="en-US" altLang="zh-CN" sz="1200" dirty="0">
                <a:solidFill>
                  <a:schemeClr val="tx1"/>
                </a:solidFill>
                <a:latin typeface="+mn-ea"/>
              </a:rPr>
              <a:t>--</a:t>
            </a:r>
            <a:r>
              <a:rPr lang="zh-CN" altLang="en-US" sz="1200" dirty="0">
                <a:solidFill>
                  <a:schemeClr val="tx1"/>
                </a:solidFill>
                <a:latin typeface="+mn-ea"/>
              </a:rPr>
              <a:t> 密码是注册时填的密码</a:t>
            </a:r>
            <a:endParaRPr lang="en-US" altLang="zh-CN" sz="1200" dirty="0">
              <a:solidFill>
                <a:schemeClr val="tx1"/>
              </a:solidFill>
              <a:latin typeface="+mn-ea"/>
            </a:endParaRPr>
          </a:p>
          <a:p>
            <a:pPr marL="179705">
              <a:lnSpc>
                <a:spcPct val="150000"/>
              </a:lnSpc>
            </a:pPr>
            <a:r>
              <a:rPr lang="en-US" altLang="zh-CN" sz="1200" dirty="0">
                <a:solidFill>
                  <a:schemeClr val="tx1"/>
                </a:solidFill>
                <a:latin typeface="+mn-ea"/>
              </a:rPr>
              <a:t>--</a:t>
            </a:r>
            <a:r>
              <a:rPr lang="zh-CN" altLang="en-US" sz="1200" dirty="0">
                <a:solidFill>
                  <a:schemeClr val="tx1"/>
                </a:solidFill>
                <a:latin typeface="+mn-ea"/>
              </a:rPr>
              <a:t>首次进行拉取和提交的时候会验证用户名密码，</a:t>
            </a:r>
            <a:endParaRPr lang="en-US" altLang="zh-CN" sz="1200" dirty="0">
              <a:solidFill>
                <a:schemeClr val="tx1"/>
              </a:solidFill>
              <a:latin typeface="+mn-ea"/>
            </a:endParaRPr>
          </a:p>
          <a:p>
            <a:pPr marL="179705">
              <a:lnSpc>
                <a:spcPct val="150000"/>
              </a:lnSpc>
            </a:pPr>
            <a:r>
              <a:rPr lang="zh-CN" altLang="en-US" sz="1200" dirty="0">
                <a:solidFill>
                  <a:schemeClr val="tx1"/>
                </a:solidFill>
                <a:latin typeface="+mn-ea"/>
              </a:rPr>
              <a:t>   以后就不会再提示验证用户名密码了</a:t>
            </a:r>
            <a:endParaRPr lang="en-US" altLang="zh-CN" sz="1200" dirty="0">
              <a:solidFill>
                <a:schemeClr val="tx1"/>
              </a:solidFill>
              <a:latin typeface="+mn-ea"/>
            </a:endParaRPr>
          </a:p>
          <a:p>
            <a:pPr marL="179705">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rotWithShape="1">
          <a:blip r:embed="rId3"/>
          <a:srcRect l="10975" t="25784" r="45123" b="27236"/>
          <a:stretch>
            <a:fillRect/>
          </a:stretch>
        </p:blipFill>
        <p:spPr>
          <a:xfrm>
            <a:off x="5292080" y="3363838"/>
            <a:ext cx="2905726" cy="14092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a:t>
            </a:r>
            <a:r>
              <a:rPr lang="en-US" altLang="zh-CN" sz="1400" dirty="0"/>
              <a:t>Git</a:t>
            </a:r>
            <a:r>
              <a:rPr lang="zh-CN" altLang="en-US" sz="1400" dirty="0"/>
              <a:t>注册与创建项目</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rgbClr val="3D3D3D"/>
                </a:solidFill>
                <a:latin typeface="+mn-ea"/>
              </a:rPr>
              <a:t>账号注册</a:t>
            </a:r>
            <a:endParaRPr lang="en-US" altLang="zh-CN" sz="1200" b="1" dirty="0">
              <a:solidFill>
                <a:srgbClr val="3D3D3D"/>
              </a:solidFill>
              <a:latin typeface="+mn-ea"/>
            </a:endParaRPr>
          </a:p>
          <a:p>
            <a:pPr marL="179705">
              <a:lnSpc>
                <a:spcPct val="150000"/>
              </a:lnSpc>
            </a:pPr>
            <a:r>
              <a:rPr lang="zh-CN" altLang="en-US" sz="1200" dirty="0">
                <a:solidFill>
                  <a:srgbClr val="3D3D3D"/>
                </a:solidFill>
                <a:latin typeface="+mn-ea"/>
              </a:rPr>
              <a:t>浏览器访问</a:t>
            </a:r>
            <a:r>
              <a:rPr lang="en-US" altLang="zh-CN" sz="1200" dirty="0">
                <a:solidFill>
                  <a:srgbClr val="3D3D3D"/>
                </a:solidFill>
                <a:latin typeface="+mn-ea"/>
              </a:rPr>
              <a:t>GitLab</a:t>
            </a:r>
            <a:r>
              <a:rPr lang="zh-CN" altLang="en-US" sz="1200" dirty="0">
                <a:solidFill>
                  <a:srgbClr val="3D3D3D"/>
                </a:solidFill>
                <a:latin typeface="+mn-ea"/>
              </a:rPr>
              <a:t>服务器（内部使用），地址：</a:t>
            </a:r>
            <a:r>
              <a:rPr lang="en-US" altLang="zh-CN" sz="1200" dirty="0">
                <a:solidFill>
                  <a:srgbClr val="3D3D3D"/>
                </a:solidFill>
                <a:latin typeface="+mn-ea"/>
                <a:hlinkClick r:id="rId3"/>
              </a:rPr>
              <a:t>http://172.18.255.251/users/sign_in</a:t>
            </a:r>
            <a:r>
              <a:rPr lang="zh-CN" altLang="en-US" sz="1200" dirty="0">
                <a:solidFill>
                  <a:srgbClr val="3D3D3D"/>
                </a:solidFill>
                <a:latin typeface="+mn-ea"/>
              </a:rPr>
              <a:t>，注册即可</a:t>
            </a:r>
            <a:endParaRPr lang="en-US" altLang="zh-CN" sz="1200" b="1" dirty="0">
              <a:solidFill>
                <a:srgbClr val="3D3D3D"/>
              </a:solidFill>
              <a:latin typeface="+mn-ea"/>
            </a:endParaRPr>
          </a:p>
          <a:p>
            <a:pPr>
              <a:lnSpc>
                <a:spcPct val="150000"/>
              </a:lnSpc>
            </a:pPr>
            <a:r>
              <a:rPr lang="zh-CN" altLang="en-US" sz="1200" b="1" dirty="0">
                <a:solidFill>
                  <a:srgbClr val="3D3D3D"/>
                </a:solidFill>
                <a:latin typeface="+mn-ea"/>
              </a:rPr>
              <a:t>创建项目</a:t>
            </a:r>
            <a:endParaRPr lang="en-US" altLang="zh-CN" sz="1200" b="1" dirty="0">
              <a:solidFill>
                <a:srgbClr val="3D3D3D"/>
              </a:solidFill>
              <a:latin typeface="+mn-ea"/>
            </a:endParaRPr>
          </a:p>
          <a:p>
            <a:pPr marL="360045" indent="-228600">
              <a:lnSpc>
                <a:spcPct val="150000"/>
              </a:lnSpc>
              <a:buFont typeface="+mj-lt"/>
              <a:buAutoNum type="arabicPeriod"/>
            </a:pPr>
            <a:r>
              <a:rPr lang="zh-CN" altLang="en-US" sz="1200" dirty="0">
                <a:solidFill>
                  <a:srgbClr val="3D3D3D"/>
                </a:solidFill>
                <a:latin typeface="微软雅黑" panose="020B0503020204020204" pitchFamily="34" charset="-122"/>
                <a:ea typeface="微软雅黑" panose="020B0503020204020204" pitchFamily="34" charset="-122"/>
              </a:rPr>
              <a:t>登陆后右上角点击加号，创建自己的项目</a:t>
            </a:r>
            <a:endParaRPr lang="en-US" altLang="zh-CN" sz="1200" dirty="0">
              <a:solidFill>
                <a:srgbClr val="3D3D3D"/>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rgbClr val="3D3D3D"/>
                </a:solidFill>
                <a:latin typeface="微软雅黑" panose="020B0503020204020204" pitchFamily="34" charset="-122"/>
                <a:ea typeface="微软雅黑" panose="020B0503020204020204" pitchFamily="34" charset="-122"/>
              </a:rPr>
              <a:t>输入项目名称，创建即可</a:t>
            </a:r>
            <a:endParaRPr lang="en-US" altLang="zh-CN" sz="1200" dirty="0">
              <a:solidFill>
                <a:srgbClr val="3D3D3D"/>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en-US" altLang="zh-CN" sz="1200" dirty="0">
                <a:solidFill>
                  <a:srgbClr val="3D3D3D"/>
                </a:solidFill>
                <a:latin typeface="微软雅黑" panose="020B0503020204020204" pitchFamily="34" charset="-122"/>
                <a:ea typeface="微软雅黑" panose="020B0503020204020204" pitchFamily="34" charset="-122"/>
              </a:rPr>
              <a:t>private</a:t>
            </a:r>
            <a:r>
              <a:rPr lang="zh-CN" altLang="en-US" sz="1200" dirty="0">
                <a:solidFill>
                  <a:srgbClr val="3D3D3D"/>
                </a:solidFill>
                <a:latin typeface="微软雅黑" panose="020B0503020204020204" pitchFamily="34" charset="-122"/>
                <a:ea typeface="微软雅黑" panose="020B0503020204020204" pitchFamily="34" charset="-122"/>
              </a:rPr>
              <a:t>（私有，组成员可看</a:t>
            </a:r>
            <a:r>
              <a:rPr lang="en-US" altLang="zh-CN" sz="1200" dirty="0">
                <a:solidFill>
                  <a:srgbClr val="3D3D3D"/>
                </a:solidFill>
                <a:latin typeface="微软雅黑" panose="020B0503020204020204" pitchFamily="34" charset="-122"/>
                <a:ea typeface="微软雅黑" panose="020B0503020204020204" pitchFamily="34" charset="-122"/>
              </a:rPr>
              <a:t>),Internal</a:t>
            </a:r>
            <a:r>
              <a:rPr lang="zh-CN" altLang="en-US" sz="1200" dirty="0">
                <a:solidFill>
                  <a:srgbClr val="3D3D3D"/>
                </a:solidFill>
                <a:latin typeface="微软雅黑" panose="020B0503020204020204" pitchFamily="34" charset="-122"/>
                <a:ea typeface="微软雅黑" panose="020B0503020204020204" pitchFamily="34" charset="-122"/>
              </a:rPr>
              <a:t>（登录的用户可看）</a:t>
            </a:r>
            <a:r>
              <a:rPr lang="en-US" altLang="zh-CN" sz="1200" dirty="0">
                <a:solidFill>
                  <a:srgbClr val="3D3D3D"/>
                </a:solidFill>
                <a:latin typeface="微软雅黑" panose="020B0503020204020204" pitchFamily="34" charset="-122"/>
                <a:ea typeface="微软雅黑" panose="020B0503020204020204" pitchFamily="34" charset="-122"/>
              </a:rPr>
              <a:t>,Public</a:t>
            </a:r>
            <a:r>
              <a:rPr lang="zh-CN" altLang="en-US" sz="1200" dirty="0">
                <a:solidFill>
                  <a:srgbClr val="3D3D3D"/>
                </a:solidFill>
                <a:latin typeface="微软雅黑" panose="020B0503020204020204" pitchFamily="34" charset="-122"/>
                <a:ea typeface="微软雅黑" panose="020B0503020204020204" pitchFamily="34" charset="-122"/>
              </a:rPr>
              <a:t>（任何用户）</a:t>
            </a: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p:nvPr/>
        </p:nvPicPr>
        <p:blipFill>
          <a:blip r:embed="rId4"/>
          <a:stretch>
            <a:fillRect/>
          </a:stretch>
        </p:blipFill>
        <p:spPr>
          <a:xfrm>
            <a:off x="755576" y="2478247"/>
            <a:ext cx="3240000" cy="2160000"/>
          </a:xfrm>
          <a:prstGeom prst="rect">
            <a:avLst/>
          </a:prstGeom>
        </p:spPr>
      </p:pic>
      <p:pic>
        <p:nvPicPr>
          <p:cNvPr id="6" name="图片 5"/>
          <p:cNvPicPr/>
          <p:nvPr/>
        </p:nvPicPr>
        <p:blipFill>
          <a:blip r:embed="rId5"/>
          <a:stretch>
            <a:fillRect/>
          </a:stretch>
        </p:blipFill>
        <p:spPr>
          <a:xfrm>
            <a:off x="4824642" y="2464445"/>
            <a:ext cx="3240000" cy="216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7955" y="1168557"/>
            <a:ext cx="533400" cy="533400"/>
            <a:chOff x="4097955" y="1915567"/>
            <a:chExt cx="533400" cy="533400"/>
          </a:xfrm>
        </p:grpSpPr>
        <p:sp>
          <p:nvSpPr>
            <p:cNvPr id="35" name="圆角矩形 34"/>
            <p:cNvSpPr/>
            <p:nvPr/>
          </p:nvSpPr>
          <p:spPr>
            <a:xfrm>
              <a:off x="4097955" y="191556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14" name="Freeform 132"/>
            <p:cNvSpPr>
              <a:spLocks noChangeAspect="1" noEditPoints="1"/>
            </p:cNvSpPr>
            <p:nvPr/>
          </p:nvSpPr>
          <p:spPr bwMode="auto">
            <a:xfrm>
              <a:off x="4222858" y="204680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
        <p:nvSpPr>
          <p:cNvPr id="30" name="TextBox 67"/>
          <p:cNvSpPr txBox="1"/>
          <p:nvPr/>
        </p:nvSpPr>
        <p:spPr>
          <a:xfrm>
            <a:off x="4786013" y="2032224"/>
            <a:ext cx="2666307" cy="307777"/>
          </a:xfrm>
          <a:prstGeom prst="rect">
            <a:avLst/>
          </a:prstGeom>
          <a:noFill/>
        </p:spPr>
        <p:txBody>
          <a:bodyPr wrap="none" rtlCol="0">
            <a:spAutoFit/>
          </a:bodyPr>
          <a:lstStyle/>
          <a:p>
            <a:pPr>
              <a:defRPr/>
            </a:pPr>
            <a:r>
              <a:rPr lang="en-US" altLang="zh-CN" sz="1400" b="1" dirty="0">
                <a:solidFill>
                  <a:srgbClr val="F3A463"/>
                </a:solidFill>
                <a:latin typeface="微软雅黑" panose="020B0503020204020204" pitchFamily="34" charset="-122"/>
                <a:ea typeface="微软雅黑" panose="020B0503020204020204" pitchFamily="34" charset="-122"/>
              </a:rPr>
              <a:t>PART 02    Git</a:t>
            </a:r>
            <a:r>
              <a:rPr lang="zh-CN" altLang="en-US" sz="1400" b="1" dirty="0">
                <a:solidFill>
                  <a:srgbClr val="F3A463"/>
                </a:solidFill>
                <a:latin typeface="微软雅黑" panose="020B0503020204020204" pitchFamily="34" charset="-122"/>
                <a:ea typeface="微软雅黑" panose="020B0503020204020204" pitchFamily="34" charset="-122"/>
              </a:rPr>
              <a:t>常用命令的使用</a:t>
            </a:r>
          </a:p>
        </p:txBody>
      </p:sp>
      <p:grpSp>
        <p:nvGrpSpPr>
          <p:cNvPr id="49" name="组合 48"/>
          <p:cNvGrpSpPr/>
          <p:nvPr/>
        </p:nvGrpSpPr>
        <p:grpSpPr>
          <a:xfrm>
            <a:off x="1547664" y="1677864"/>
            <a:ext cx="1656184" cy="1656184"/>
            <a:chOff x="706852" y="1347614"/>
            <a:chExt cx="2352980" cy="2352980"/>
          </a:xfrm>
        </p:grpSpPr>
        <p:grpSp>
          <p:nvGrpSpPr>
            <p:cNvPr id="50" name="组合 49"/>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p:cNvSpPr/>
            <p:nvPr/>
          </p:nvSpPr>
          <p:spPr>
            <a:xfrm>
              <a:off x="1033496" y="2002394"/>
              <a:ext cx="1652198" cy="764339"/>
            </a:xfrm>
            <a:prstGeom prst="rect">
              <a:avLst/>
            </a:prstGeom>
          </p:spPr>
          <p:txBody>
            <a:bodyPr wrap="square">
              <a:spAutoFit/>
            </a:bodyPr>
            <a:lstStyle/>
            <a:p>
              <a:pPr marL="0" marR="0" lvl="0" indent="0" algn="ctr" defTabSz="934085"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n-cs"/>
                </a:rPr>
                <a:t>目 录</a:t>
              </a:r>
            </a:p>
          </p:txBody>
        </p:sp>
        <p:sp>
          <p:nvSpPr>
            <p:cNvPr id="52" name="Rectangle 4"/>
            <p:cNvSpPr txBox="1">
              <a:spLocks noChangeArrowheads="1"/>
            </p:cNvSpPr>
            <p:nvPr/>
          </p:nvSpPr>
          <p:spPr bwMode="auto">
            <a:xfrm>
              <a:off x="1143145" y="2852870"/>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rPr>
                <a:t>content</a:t>
              </a:r>
              <a:endParaRPr kumimoji="0" lang="zh-CN" altLang="en-US"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endParaRPr>
            </a:p>
          </p:txBody>
        </p:sp>
      </p:grpSp>
      <p:sp>
        <p:nvSpPr>
          <p:cNvPr id="38" name="TextBox 67"/>
          <p:cNvSpPr txBox="1"/>
          <p:nvPr/>
        </p:nvSpPr>
        <p:spPr>
          <a:xfrm>
            <a:off x="4786013" y="1248247"/>
            <a:ext cx="2666307" cy="307777"/>
          </a:xfrm>
          <a:prstGeom prst="rect">
            <a:avLst/>
          </a:prstGeom>
          <a:noFill/>
        </p:spPr>
        <p:txBody>
          <a:bodyPr wrap="none" rtlCol="0">
            <a:spAutoFit/>
          </a:bodyPr>
          <a:lstStyle/>
          <a:p>
            <a:pPr>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01    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介绍和环境搭建</a:t>
            </a:r>
          </a:p>
        </p:txBody>
      </p:sp>
      <p:grpSp>
        <p:nvGrpSpPr>
          <p:cNvPr id="3" name="组合 2"/>
          <p:cNvGrpSpPr/>
          <p:nvPr/>
        </p:nvGrpSpPr>
        <p:grpSpPr>
          <a:xfrm>
            <a:off x="4097955" y="1953911"/>
            <a:ext cx="533400" cy="533400"/>
            <a:chOff x="4097955" y="1131590"/>
            <a:chExt cx="533400" cy="533400"/>
          </a:xfrm>
        </p:grpSpPr>
        <p:sp>
          <p:nvSpPr>
            <p:cNvPr id="36" name="圆角矩形 35"/>
            <p:cNvSpPr/>
            <p:nvPr/>
          </p:nvSpPr>
          <p:spPr>
            <a:xfrm>
              <a:off x="4097955" y="1131590"/>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39" name="Freeform 111"/>
            <p:cNvSpPr>
              <a:spLocks noEditPoints="1"/>
            </p:cNvSpPr>
            <p:nvPr/>
          </p:nvSpPr>
          <p:spPr bwMode="auto">
            <a:xfrm>
              <a:off x="4196523" y="1282300"/>
              <a:ext cx="336264" cy="231980"/>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rgbClr val="F3A463"/>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组合 19"/>
          <p:cNvGrpSpPr/>
          <p:nvPr/>
        </p:nvGrpSpPr>
        <p:grpSpPr>
          <a:xfrm>
            <a:off x="4101055" y="2719777"/>
            <a:ext cx="3061015" cy="533400"/>
            <a:chOff x="4775340" y="3621878"/>
            <a:chExt cx="3061015" cy="533400"/>
          </a:xfrm>
        </p:grpSpPr>
        <p:sp>
          <p:nvSpPr>
            <p:cNvPr id="21" name="圆角矩形 20"/>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2"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4" name="TextBox 67"/>
            <p:cNvSpPr txBox="1"/>
            <p:nvPr/>
          </p:nvSpPr>
          <p:spPr>
            <a:xfrm>
              <a:off x="5463398" y="3738535"/>
              <a:ext cx="2372957"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03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GitFlow</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工作流</a:t>
              </a:r>
            </a:p>
          </p:txBody>
        </p:sp>
      </p:grpSp>
      <p:grpSp>
        <p:nvGrpSpPr>
          <p:cNvPr id="25" name="组合 24"/>
          <p:cNvGrpSpPr/>
          <p:nvPr/>
        </p:nvGrpSpPr>
        <p:grpSpPr>
          <a:xfrm>
            <a:off x="4097955" y="3485643"/>
            <a:ext cx="3438683" cy="533400"/>
            <a:chOff x="4775340" y="3621878"/>
            <a:chExt cx="3438683" cy="533400"/>
          </a:xfrm>
        </p:grpSpPr>
        <p:sp>
          <p:nvSpPr>
            <p:cNvPr id="26" name="圆角矩形 25"/>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7"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8" name="TextBox 67"/>
            <p:cNvSpPr txBox="1"/>
            <p:nvPr/>
          </p:nvSpPr>
          <p:spPr>
            <a:xfrm>
              <a:off x="5463398" y="3738535"/>
              <a:ext cx="2750625"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04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IDEA</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中的使用</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7" y="94052"/>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Git</a:t>
            </a:r>
            <a:r>
              <a:rPr lang="zh-CN" altLang="en-US" sz="1400" dirty="0"/>
              <a:t>日常命令</a:t>
            </a:r>
            <a:endParaRPr lang="zh-CN" altLang="en-US" sz="1100" dirty="0"/>
          </a:p>
        </p:txBody>
      </p:sp>
      <p:sp>
        <p:nvSpPr>
          <p:cNvPr id="2" name="圆角矩形 1"/>
          <p:cNvSpPr/>
          <p:nvPr/>
        </p:nvSpPr>
        <p:spPr>
          <a:xfrm>
            <a:off x="323528" y="811205"/>
            <a:ext cx="4176277" cy="4129526"/>
          </a:xfrm>
          <a:prstGeom prst="roundRect">
            <a:avLst>
              <a:gd name="adj" fmla="val 1661"/>
            </a:avLst>
          </a:prstGeom>
          <a:noFill/>
          <a:ln w="12700" cap="flat" cmpd="sng" algn="ctr">
            <a:solidFill>
              <a:srgbClr val="8EB4E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1243139" y="584886"/>
            <a:ext cx="2404572" cy="391740"/>
            <a:chOff x="2495599" y="1265059"/>
            <a:chExt cx="6336704" cy="984235"/>
          </a:xfrm>
        </p:grpSpPr>
        <p:sp>
          <p:nvSpPr>
            <p:cNvPr id="7" name="矩形 1"/>
            <p:cNvSpPr/>
            <p:nvPr/>
          </p:nvSpPr>
          <p:spPr>
            <a:xfrm>
              <a:off x="2495599" y="1592000"/>
              <a:ext cx="6336704" cy="588250"/>
            </a:xfrm>
            <a:custGeom>
              <a:avLst/>
              <a:gdLst>
                <a:gd name="connsiteX0" fmla="*/ 0 w 6840760"/>
                <a:gd name="connsiteY0" fmla="*/ 0 h 888468"/>
                <a:gd name="connsiteX1" fmla="*/ 6840760 w 6840760"/>
                <a:gd name="connsiteY1" fmla="*/ 0 h 888468"/>
                <a:gd name="connsiteX2" fmla="*/ 6840760 w 6840760"/>
                <a:gd name="connsiteY2" fmla="*/ 888468 h 888468"/>
                <a:gd name="connsiteX3" fmla="*/ 0 w 6840760"/>
                <a:gd name="connsiteY3" fmla="*/ 888468 h 888468"/>
                <a:gd name="connsiteX4" fmla="*/ 0 w 6840760"/>
                <a:gd name="connsiteY4" fmla="*/ 0 h 888468"/>
                <a:gd name="connsiteX0-1" fmla="*/ 0 w 6840760"/>
                <a:gd name="connsiteY0-2" fmla="*/ 0 h 888468"/>
                <a:gd name="connsiteX1-3" fmla="*/ 6465622 w 6840760"/>
                <a:gd name="connsiteY1-4" fmla="*/ 35169 h 888468"/>
                <a:gd name="connsiteX2-5" fmla="*/ 6840760 w 6840760"/>
                <a:gd name="connsiteY2-6" fmla="*/ 888468 h 888468"/>
                <a:gd name="connsiteX3-7" fmla="*/ 0 w 6840760"/>
                <a:gd name="connsiteY3-8" fmla="*/ 888468 h 888468"/>
                <a:gd name="connsiteX4-9" fmla="*/ 0 w 6840760"/>
                <a:gd name="connsiteY4-10" fmla="*/ 0 h 888468"/>
                <a:gd name="connsiteX0-11" fmla="*/ 351693 w 6840760"/>
                <a:gd name="connsiteY0-12" fmla="*/ 0 h 888468"/>
                <a:gd name="connsiteX1-13" fmla="*/ 6465622 w 6840760"/>
                <a:gd name="connsiteY1-14" fmla="*/ 35169 h 888468"/>
                <a:gd name="connsiteX2-15" fmla="*/ 6840760 w 6840760"/>
                <a:gd name="connsiteY2-16" fmla="*/ 888468 h 888468"/>
                <a:gd name="connsiteX3-17" fmla="*/ 0 w 6840760"/>
                <a:gd name="connsiteY3-18" fmla="*/ 888468 h 888468"/>
                <a:gd name="connsiteX4-19" fmla="*/ 351693 w 6840760"/>
                <a:gd name="connsiteY4-20" fmla="*/ 0 h 888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0760" h="888468">
                  <a:moveTo>
                    <a:pt x="351693" y="0"/>
                  </a:moveTo>
                  <a:lnTo>
                    <a:pt x="6465622" y="35169"/>
                  </a:lnTo>
                  <a:lnTo>
                    <a:pt x="6840760" y="888468"/>
                  </a:lnTo>
                  <a:lnTo>
                    <a:pt x="0" y="888468"/>
                  </a:lnTo>
                  <a:lnTo>
                    <a:pt x="351693" y="0"/>
                  </a:lnTo>
                  <a:close/>
                </a:path>
              </a:pathLst>
            </a:custGeom>
            <a:solidFill>
              <a:srgbClr val="8EB4E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 name="等腰三角形 8"/>
            <p:cNvSpPr/>
            <p:nvPr/>
          </p:nvSpPr>
          <p:spPr>
            <a:xfrm flipV="1">
              <a:off x="2855640" y="1346918"/>
              <a:ext cx="854394" cy="821146"/>
            </a:xfrm>
            <a:prstGeom prst="triangle">
              <a:avLst/>
            </a:prstGeom>
            <a:solidFill>
              <a:srgbClr val="8EB4E3"/>
            </a:solidFill>
            <a:ln w="1270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1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TextBox 11"/>
            <p:cNvSpPr txBox="1"/>
            <p:nvPr/>
          </p:nvSpPr>
          <p:spPr>
            <a:xfrm>
              <a:off x="3359919" y="1478707"/>
              <a:ext cx="4899711" cy="7705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400" b="1" kern="0" dirty="0">
                  <a:solidFill>
                    <a:prstClr val="white"/>
                  </a:solidFill>
                  <a:latin typeface="微软雅黑" panose="020B0503020204020204" pitchFamily="34" charset="-122"/>
                </a:rPr>
                <a:t>日常代码拉取提交</a:t>
              </a:r>
              <a:endPar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ndParaRPr>
            </a:p>
          </p:txBody>
        </p:sp>
        <p:sp>
          <p:nvSpPr>
            <p:cNvPr id="11" name="TextBox 12"/>
            <p:cNvSpPr txBox="1"/>
            <p:nvPr/>
          </p:nvSpPr>
          <p:spPr>
            <a:xfrm>
              <a:off x="3011379" y="1265059"/>
              <a:ext cx="348539" cy="8710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2" name="TextBox 12"/>
          <p:cNvSpPr txBox="1"/>
          <p:nvPr/>
        </p:nvSpPr>
        <p:spPr>
          <a:xfrm>
            <a:off x="1687807" y="1108130"/>
            <a:ext cx="135381" cy="359718"/>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sz="2400" b="1" i="0" kern="0" cap="none" spc="0" normalizeH="0" baseline="0" noProof="0" dirty="0">
              <a:solidFill>
                <a:prstClr val="white"/>
              </a:solidFill>
              <a:latin typeface="Arial" panose="020B0604020202020204" pitchFamily="34" charset="0"/>
              <a:cs typeface="Arial" panose="020B0604020202020204" pitchFamily="34" charset="0"/>
            </a:endParaRPr>
          </a:p>
        </p:txBody>
      </p:sp>
      <p:sp>
        <p:nvSpPr>
          <p:cNvPr id="13" name="圆角矩形 12"/>
          <p:cNvSpPr/>
          <p:nvPr/>
        </p:nvSpPr>
        <p:spPr>
          <a:xfrm>
            <a:off x="4704130" y="810959"/>
            <a:ext cx="3991700" cy="4129526"/>
          </a:xfrm>
          <a:prstGeom prst="roundRect">
            <a:avLst>
              <a:gd name="adj" fmla="val 1477"/>
            </a:avLst>
          </a:prstGeom>
          <a:noFill/>
          <a:ln w="12700" cap="flat" cmpd="sng" algn="ctr">
            <a:solidFill>
              <a:srgbClr val="8EB4E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5" name="组合 14"/>
          <p:cNvGrpSpPr/>
          <p:nvPr/>
        </p:nvGrpSpPr>
        <p:grpSpPr>
          <a:xfrm>
            <a:off x="5556224" y="611453"/>
            <a:ext cx="2404572" cy="394137"/>
            <a:chOff x="2495599" y="1265059"/>
            <a:chExt cx="6336704" cy="990258"/>
          </a:xfrm>
        </p:grpSpPr>
        <p:sp>
          <p:nvSpPr>
            <p:cNvPr id="16" name="矩形 1"/>
            <p:cNvSpPr/>
            <p:nvPr/>
          </p:nvSpPr>
          <p:spPr>
            <a:xfrm>
              <a:off x="2495599" y="1592000"/>
              <a:ext cx="6336704" cy="588250"/>
            </a:xfrm>
            <a:custGeom>
              <a:avLst/>
              <a:gdLst>
                <a:gd name="connsiteX0" fmla="*/ 0 w 6840760"/>
                <a:gd name="connsiteY0" fmla="*/ 0 h 888468"/>
                <a:gd name="connsiteX1" fmla="*/ 6840760 w 6840760"/>
                <a:gd name="connsiteY1" fmla="*/ 0 h 888468"/>
                <a:gd name="connsiteX2" fmla="*/ 6840760 w 6840760"/>
                <a:gd name="connsiteY2" fmla="*/ 888468 h 888468"/>
                <a:gd name="connsiteX3" fmla="*/ 0 w 6840760"/>
                <a:gd name="connsiteY3" fmla="*/ 888468 h 888468"/>
                <a:gd name="connsiteX4" fmla="*/ 0 w 6840760"/>
                <a:gd name="connsiteY4" fmla="*/ 0 h 888468"/>
                <a:gd name="connsiteX0-1" fmla="*/ 0 w 6840760"/>
                <a:gd name="connsiteY0-2" fmla="*/ 0 h 888468"/>
                <a:gd name="connsiteX1-3" fmla="*/ 6465622 w 6840760"/>
                <a:gd name="connsiteY1-4" fmla="*/ 35169 h 888468"/>
                <a:gd name="connsiteX2-5" fmla="*/ 6840760 w 6840760"/>
                <a:gd name="connsiteY2-6" fmla="*/ 888468 h 888468"/>
                <a:gd name="connsiteX3-7" fmla="*/ 0 w 6840760"/>
                <a:gd name="connsiteY3-8" fmla="*/ 888468 h 888468"/>
                <a:gd name="connsiteX4-9" fmla="*/ 0 w 6840760"/>
                <a:gd name="connsiteY4-10" fmla="*/ 0 h 888468"/>
                <a:gd name="connsiteX0-11" fmla="*/ 351693 w 6840760"/>
                <a:gd name="connsiteY0-12" fmla="*/ 0 h 888468"/>
                <a:gd name="connsiteX1-13" fmla="*/ 6465622 w 6840760"/>
                <a:gd name="connsiteY1-14" fmla="*/ 35169 h 888468"/>
                <a:gd name="connsiteX2-15" fmla="*/ 6840760 w 6840760"/>
                <a:gd name="connsiteY2-16" fmla="*/ 888468 h 888468"/>
                <a:gd name="connsiteX3-17" fmla="*/ 0 w 6840760"/>
                <a:gd name="connsiteY3-18" fmla="*/ 888468 h 888468"/>
                <a:gd name="connsiteX4-19" fmla="*/ 351693 w 6840760"/>
                <a:gd name="connsiteY4-20" fmla="*/ 0 h 888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0760" h="888468">
                  <a:moveTo>
                    <a:pt x="351693" y="0"/>
                  </a:moveTo>
                  <a:lnTo>
                    <a:pt x="6465622" y="35169"/>
                  </a:lnTo>
                  <a:lnTo>
                    <a:pt x="6840760" y="888468"/>
                  </a:lnTo>
                  <a:lnTo>
                    <a:pt x="0" y="888468"/>
                  </a:lnTo>
                  <a:lnTo>
                    <a:pt x="351693" y="0"/>
                  </a:lnTo>
                  <a:close/>
                </a:path>
              </a:pathLst>
            </a:custGeom>
            <a:solidFill>
              <a:srgbClr val="8EB4E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等腰三角形 16"/>
            <p:cNvSpPr/>
            <p:nvPr/>
          </p:nvSpPr>
          <p:spPr>
            <a:xfrm flipV="1">
              <a:off x="2855640" y="1346918"/>
              <a:ext cx="854394" cy="821146"/>
            </a:xfrm>
            <a:prstGeom prst="triangle">
              <a:avLst/>
            </a:prstGeom>
            <a:solidFill>
              <a:srgbClr val="8EB4E3"/>
            </a:solidFill>
            <a:ln w="1270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1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TextBox 11"/>
            <p:cNvSpPr txBox="1"/>
            <p:nvPr/>
          </p:nvSpPr>
          <p:spPr>
            <a:xfrm>
              <a:off x="3712160" y="1482036"/>
              <a:ext cx="4740738" cy="773281"/>
            </a:xfrm>
            <a:prstGeom prst="rect">
              <a:avLst/>
            </a:prstGeom>
            <a:noFill/>
          </p:spPr>
          <p:txBody>
            <a:bodyPr wrap="square" rtlCol="0">
              <a:spAutoFit/>
            </a:bodyPr>
            <a:lstStyle/>
            <a:p>
              <a:pPr lvl="0" algn="ctr">
                <a:defRPr/>
              </a:pPr>
              <a:r>
                <a:rPr lang="zh-CN" altLang="en-US" sz="1400" b="1" kern="0" dirty="0">
                  <a:solidFill>
                    <a:prstClr val="white"/>
                  </a:solidFill>
                  <a:latin typeface="微软雅黑" panose="020B0503020204020204" pitchFamily="34" charset="-122"/>
                </a:rPr>
                <a:t>分支切换及版本回退</a:t>
              </a:r>
            </a:p>
          </p:txBody>
        </p:sp>
        <p:sp>
          <p:nvSpPr>
            <p:cNvPr id="19" name="TextBox 12"/>
            <p:cNvSpPr txBox="1"/>
            <p:nvPr/>
          </p:nvSpPr>
          <p:spPr>
            <a:xfrm>
              <a:off x="3011379" y="1265059"/>
              <a:ext cx="348539" cy="8710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5" name="文本框 4"/>
          <p:cNvSpPr txBox="1"/>
          <p:nvPr/>
        </p:nvSpPr>
        <p:spPr>
          <a:xfrm>
            <a:off x="466107" y="933633"/>
            <a:ext cx="3942064" cy="3139321"/>
          </a:xfrm>
          <a:prstGeom prst="rect">
            <a:avLst/>
          </a:prstGeom>
          <a:noFill/>
        </p:spPr>
        <p:txBody>
          <a:bodyPr wrap="square" rtlCol="0">
            <a:spAutoFit/>
          </a:bodyPr>
          <a:lstStyle/>
          <a:p>
            <a:pPr>
              <a:lnSpc>
                <a:spcPct val="150000"/>
              </a:lnSpc>
            </a:pPr>
            <a:r>
              <a:rPr lang="en-US" altLang="zh-CN" sz="1200" dirty="0">
                <a:latin typeface="+mn-ea"/>
              </a:rPr>
              <a:t>【git clone XXX】//</a:t>
            </a:r>
            <a:r>
              <a:rPr lang="zh-CN" altLang="en-US" sz="1200" dirty="0">
                <a:latin typeface="+mn-ea"/>
              </a:rPr>
              <a:t>克隆一份代码到本地仓库</a:t>
            </a:r>
          </a:p>
          <a:p>
            <a:pPr>
              <a:lnSpc>
                <a:spcPct val="150000"/>
              </a:lnSpc>
            </a:pPr>
            <a:r>
              <a:rPr lang="en-US" altLang="zh-CN" sz="1200" dirty="0">
                <a:latin typeface="+mn-ea"/>
              </a:rPr>
              <a:t>【git pull 】//</a:t>
            </a:r>
            <a:r>
              <a:rPr lang="zh-CN" altLang="en-US" sz="1200" dirty="0">
                <a:latin typeface="+mn-ea"/>
              </a:rPr>
              <a:t>把远程库的代码更新到工作台</a:t>
            </a:r>
          </a:p>
          <a:p>
            <a:pPr>
              <a:lnSpc>
                <a:spcPct val="150000"/>
              </a:lnSpc>
            </a:pPr>
            <a:r>
              <a:rPr lang="en-US" altLang="zh-CN" sz="1200" dirty="0">
                <a:latin typeface="+mn-ea"/>
              </a:rPr>
              <a:t>【git add】.//</a:t>
            </a:r>
            <a:r>
              <a:rPr lang="zh-CN" altLang="en-US" sz="1200" dirty="0">
                <a:latin typeface="+mn-ea"/>
              </a:rPr>
              <a:t>把本地的修改加到</a:t>
            </a:r>
            <a:r>
              <a:rPr lang="en-US" altLang="zh-CN" sz="1200" dirty="0">
                <a:latin typeface="+mn-ea"/>
              </a:rPr>
              <a:t>stage</a:t>
            </a:r>
            <a:r>
              <a:rPr lang="zh-CN" altLang="en-US" sz="1200" dirty="0">
                <a:latin typeface="+mn-ea"/>
              </a:rPr>
              <a:t>中</a:t>
            </a:r>
          </a:p>
          <a:p>
            <a:pPr>
              <a:lnSpc>
                <a:spcPct val="150000"/>
              </a:lnSpc>
            </a:pPr>
            <a:r>
              <a:rPr lang="en-US" altLang="zh-CN" sz="1200" dirty="0">
                <a:latin typeface="+mn-ea"/>
              </a:rPr>
              <a:t>【git commit -m 'comments here’】//</a:t>
            </a:r>
            <a:r>
              <a:rPr lang="zh-CN" altLang="en-US" sz="1200" dirty="0">
                <a:latin typeface="+mn-ea"/>
              </a:rPr>
              <a:t>把</a:t>
            </a:r>
            <a:r>
              <a:rPr lang="en-US" altLang="zh-CN" sz="1200" dirty="0">
                <a:latin typeface="+mn-ea"/>
              </a:rPr>
              <a:t>stage</a:t>
            </a:r>
            <a:r>
              <a:rPr lang="zh-CN" altLang="en-US" sz="1200" dirty="0">
                <a:latin typeface="+mn-ea"/>
              </a:rPr>
              <a:t>中的修改提交到本地库</a:t>
            </a:r>
          </a:p>
          <a:p>
            <a:pPr>
              <a:lnSpc>
                <a:spcPct val="150000"/>
              </a:lnSpc>
            </a:pPr>
            <a:r>
              <a:rPr lang="en-US" altLang="zh-CN" sz="1200" dirty="0">
                <a:latin typeface="+mn-ea"/>
              </a:rPr>
              <a:t>【git push 】//</a:t>
            </a:r>
            <a:r>
              <a:rPr lang="zh-CN" altLang="en-US" sz="1200" dirty="0">
                <a:latin typeface="+mn-ea"/>
              </a:rPr>
              <a:t>把本地库的修改提交到远程库中</a:t>
            </a:r>
            <a:endParaRPr lang="en-US" altLang="zh-CN" sz="1200" dirty="0">
              <a:latin typeface="+mn-ea"/>
            </a:endParaRPr>
          </a:p>
          <a:p>
            <a:pPr>
              <a:lnSpc>
                <a:spcPct val="150000"/>
              </a:lnSpc>
            </a:pPr>
            <a:r>
              <a:rPr lang="en-US" altLang="zh-CN" sz="1200" dirty="0">
                <a:latin typeface="+mn-ea"/>
              </a:rPr>
              <a:t>【git checkout master/branch 】//</a:t>
            </a:r>
            <a:r>
              <a:rPr lang="zh-CN" altLang="en-US" sz="1200" dirty="0">
                <a:latin typeface="+mn-ea"/>
              </a:rPr>
              <a:t>切换到某个分支</a:t>
            </a:r>
          </a:p>
          <a:p>
            <a:pPr>
              <a:lnSpc>
                <a:spcPct val="150000"/>
              </a:lnSpc>
            </a:pPr>
            <a:r>
              <a:rPr lang="en-US" altLang="zh-CN" sz="1200" dirty="0">
                <a:latin typeface="+mn-ea"/>
              </a:rPr>
              <a:t>【git merge master】 //</a:t>
            </a:r>
            <a:r>
              <a:rPr lang="zh-CN" altLang="en-US" sz="1200" dirty="0">
                <a:latin typeface="+mn-ea"/>
              </a:rPr>
              <a:t>假设当前在</a:t>
            </a:r>
            <a:r>
              <a:rPr lang="en-US" altLang="zh-CN" sz="1200" dirty="0">
                <a:latin typeface="+mn-ea"/>
              </a:rPr>
              <a:t>test</a:t>
            </a:r>
            <a:r>
              <a:rPr lang="zh-CN" altLang="en-US" sz="1200" dirty="0">
                <a:latin typeface="+mn-ea"/>
              </a:rPr>
              <a:t>分支上面，把</a:t>
            </a:r>
            <a:r>
              <a:rPr lang="en-US" altLang="zh-CN" sz="1200" dirty="0">
                <a:latin typeface="+mn-ea"/>
              </a:rPr>
              <a:t>master</a:t>
            </a:r>
            <a:r>
              <a:rPr lang="zh-CN" altLang="en-US" sz="1200" dirty="0">
                <a:latin typeface="+mn-ea"/>
              </a:rPr>
              <a:t>分支上的修改同步到</a:t>
            </a:r>
            <a:r>
              <a:rPr lang="en-US" altLang="zh-CN" sz="1200" dirty="0">
                <a:latin typeface="+mn-ea"/>
              </a:rPr>
              <a:t>test</a:t>
            </a:r>
            <a:r>
              <a:rPr lang="zh-CN" altLang="en-US" sz="1200" dirty="0">
                <a:latin typeface="+mn-ea"/>
              </a:rPr>
              <a:t>分支上</a:t>
            </a:r>
            <a:endParaRPr lang="en-US" altLang="zh-CN" sz="1200" dirty="0">
              <a:latin typeface="+mn-ea"/>
            </a:endParaRPr>
          </a:p>
          <a:p>
            <a:pPr>
              <a:lnSpc>
                <a:spcPct val="150000"/>
              </a:lnSpc>
            </a:pPr>
            <a:r>
              <a:rPr lang="en-US" altLang="zh-CN" sz="1200" dirty="0">
                <a:latin typeface="+mn-ea"/>
              </a:rPr>
              <a:t>【git push –f】//</a:t>
            </a:r>
            <a:r>
              <a:rPr lang="zh-CN" altLang="en-US" sz="1200" dirty="0">
                <a:latin typeface="+mn-ea"/>
              </a:rPr>
              <a:t>强制提交到远程分支（慎用）</a:t>
            </a:r>
            <a:endParaRPr lang="en-US" altLang="zh-CN" sz="1200" dirty="0">
              <a:latin typeface="+mn-ea"/>
            </a:endParaRPr>
          </a:p>
          <a:p>
            <a:endParaRPr kumimoji="1" lang="zh-CN" altLang="en-US" sz="1200" dirty="0">
              <a:latin typeface="+mn-ea"/>
            </a:endParaRPr>
          </a:p>
        </p:txBody>
      </p:sp>
      <p:sp>
        <p:nvSpPr>
          <p:cNvPr id="23" name="文本框 22"/>
          <p:cNvSpPr txBox="1"/>
          <p:nvPr/>
        </p:nvSpPr>
        <p:spPr>
          <a:xfrm>
            <a:off x="4799692" y="953532"/>
            <a:ext cx="3942064" cy="2275688"/>
          </a:xfrm>
          <a:prstGeom prst="rect">
            <a:avLst/>
          </a:prstGeom>
          <a:noFill/>
        </p:spPr>
        <p:txBody>
          <a:bodyPr wrap="square" rtlCol="0">
            <a:spAutoFit/>
          </a:bodyPr>
          <a:lstStyle/>
          <a:p>
            <a:pPr>
              <a:lnSpc>
                <a:spcPct val="150000"/>
              </a:lnSpc>
            </a:pPr>
            <a:r>
              <a:rPr lang="en-US" altLang="zh-CN" sz="1200" dirty="0">
                <a:latin typeface="微软雅黑" panose="020B0503020204020204" pitchFamily="34" charset="-122"/>
                <a:ea typeface="微软雅黑" panose="020B0503020204020204" pitchFamily="34" charset="-122"/>
              </a:rPr>
              <a:t>【git reset --hard </a:t>
            </a:r>
            <a:r>
              <a:rPr lang="en-US" altLang="zh-CN" sz="1200" dirty="0" err="1">
                <a:latin typeface="微软雅黑" panose="020B0503020204020204" pitchFamily="34" charset="-122"/>
                <a:ea typeface="微软雅黑" panose="020B0503020204020204" pitchFamily="34" charset="-122"/>
              </a:rPr>
              <a:t>xxxxx</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回退到某个版本</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【git log】 //</a:t>
            </a:r>
            <a:r>
              <a:rPr lang="zh-CN" altLang="en-US" sz="1200" dirty="0">
                <a:latin typeface="微软雅黑" panose="020B0503020204020204" pitchFamily="34" charset="-122"/>
                <a:ea typeface="微软雅黑" panose="020B0503020204020204" pitchFamily="34" charset="-122"/>
              </a:rPr>
              <a:t>查看历史提交信息</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【git branch -r/-a】 //</a:t>
            </a:r>
            <a:r>
              <a:rPr lang="zh-CN" altLang="en-US" sz="1200" dirty="0">
                <a:latin typeface="微软雅黑" panose="020B0503020204020204" pitchFamily="34" charset="-122"/>
                <a:ea typeface="微软雅黑" panose="020B0503020204020204" pitchFamily="34" charset="-122"/>
              </a:rPr>
              <a:t>查看远程分支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全部分支</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【git branch -d test //</a:t>
            </a:r>
            <a:r>
              <a:rPr lang="zh-CN" altLang="en-US" sz="1200" dirty="0">
                <a:latin typeface="微软雅黑" panose="020B0503020204020204" pitchFamily="34" charset="-122"/>
                <a:ea typeface="微软雅黑" panose="020B0503020204020204" pitchFamily="34" charset="-122"/>
              </a:rPr>
              <a:t>删除本地</a:t>
            </a:r>
            <a:r>
              <a:rPr lang="en-US" altLang="zh-CN" sz="1200" dirty="0">
                <a:latin typeface="微软雅黑" panose="020B0503020204020204" pitchFamily="34" charset="-122"/>
                <a:ea typeface="微软雅黑" panose="020B0503020204020204" pitchFamily="34" charset="-122"/>
              </a:rPr>
              <a:t>test</a:t>
            </a:r>
            <a:r>
              <a:rPr lang="zh-CN" altLang="en-US" sz="1200" dirty="0">
                <a:latin typeface="微软雅黑" panose="020B0503020204020204" pitchFamily="34" charset="-122"/>
                <a:ea typeface="微软雅黑" panose="020B0503020204020204" pitchFamily="34" charset="-122"/>
              </a:rPr>
              <a:t>分支</a:t>
            </a:r>
          </a:p>
          <a:p>
            <a:pPr>
              <a:lnSpc>
                <a:spcPct val="150000"/>
              </a:lnSpc>
            </a:pPr>
            <a:r>
              <a:rPr lang="en-US" altLang="zh-CN" sz="1200" dirty="0">
                <a:latin typeface="微软雅黑" panose="020B0503020204020204" pitchFamily="34" charset="-122"/>
                <a:ea typeface="微软雅黑" panose="020B0503020204020204" pitchFamily="34" charset="-122"/>
              </a:rPr>
              <a:t>【git checkout -b test】 //</a:t>
            </a:r>
            <a:r>
              <a:rPr lang="zh-CN" altLang="en-US" sz="1200" dirty="0">
                <a:latin typeface="微软雅黑" panose="020B0503020204020204" pitchFamily="34" charset="-122"/>
                <a:ea typeface="微软雅黑" panose="020B0503020204020204" pitchFamily="34" charset="-122"/>
              </a:rPr>
              <a:t>新建本地</a:t>
            </a:r>
            <a:r>
              <a:rPr lang="en-US" altLang="zh-CN" sz="1200" dirty="0" err="1">
                <a:latin typeface="微软雅黑" panose="020B0503020204020204" pitchFamily="34" charset="-122"/>
                <a:ea typeface="微软雅黑" panose="020B0503020204020204" pitchFamily="34" charset="-122"/>
              </a:rPr>
              <a:t>est</a:t>
            </a:r>
            <a:r>
              <a:rPr lang="zh-CN" altLang="en-US" sz="1200" dirty="0">
                <a:latin typeface="微软雅黑" panose="020B0503020204020204" pitchFamily="34" charset="-122"/>
                <a:ea typeface="微软雅黑" panose="020B0503020204020204" pitchFamily="34" charset="-122"/>
              </a:rPr>
              <a:t>分支</a:t>
            </a:r>
          </a:p>
          <a:p>
            <a:pPr>
              <a:lnSpc>
                <a:spcPct val="150000"/>
              </a:lnSpc>
            </a:pPr>
            <a:r>
              <a:rPr lang="en-US" altLang="zh-CN" sz="1200" dirty="0">
                <a:latin typeface="微软雅黑" panose="020B0503020204020204" pitchFamily="34" charset="-122"/>
                <a:ea typeface="微软雅黑" panose="020B0503020204020204" pitchFamily="34" charset="-122"/>
              </a:rPr>
              <a:t>【git push origin --delete test】 //</a:t>
            </a:r>
            <a:r>
              <a:rPr lang="zh-CN" altLang="en-US" sz="1200" dirty="0">
                <a:latin typeface="微软雅黑" panose="020B0503020204020204" pitchFamily="34" charset="-122"/>
                <a:ea typeface="微软雅黑" panose="020B0503020204020204" pitchFamily="34" charset="-122"/>
              </a:rPr>
              <a:t>删除远程分支</a:t>
            </a:r>
            <a:endParaRPr lang="en-US" altLang="zh-CN" sz="1200" dirty="0">
              <a:latin typeface="微软雅黑" panose="020B0503020204020204" pitchFamily="34" charset="-122"/>
              <a:ea typeface="微软雅黑" panose="020B0503020204020204" pitchFamily="34" charset="-122"/>
            </a:endParaRPr>
          </a:p>
          <a:p>
            <a:pPr>
              <a:lnSpc>
                <a:spcPct val="150000"/>
              </a:lnSpc>
            </a:pPr>
            <a:r>
              <a:rPr lang="en-US" altLang="zh-CN" sz="1200" dirty="0">
                <a:latin typeface="微软雅黑" panose="020B0503020204020204" pitchFamily="34" charset="-122"/>
                <a:ea typeface="微软雅黑" panose="020B0503020204020204" pitchFamily="34" charset="-122"/>
              </a:rPr>
              <a:t>【git push –u origin test 】//</a:t>
            </a:r>
            <a:r>
              <a:rPr lang="zh-CN" altLang="en-US" sz="1200" dirty="0">
                <a:latin typeface="微软雅黑" panose="020B0503020204020204" pitchFamily="34" charset="-122"/>
                <a:ea typeface="微软雅黑" panose="020B0503020204020204" pitchFamily="34" charset="-122"/>
              </a:rPr>
              <a:t>把本地</a:t>
            </a:r>
            <a:r>
              <a:rPr lang="en-US" altLang="zh-CN" sz="1200" dirty="0">
                <a:latin typeface="微软雅黑" panose="020B0503020204020204" pitchFamily="34" charset="-122"/>
                <a:ea typeface="微软雅黑" panose="020B0503020204020204" pitchFamily="34" charset="-122"/>
              </a:rPr>
              <a:t>test</a:t>
            </a:r>
            <a:r>
              <a:rPr lang="zh-CN" altLang="en-US" sz="1200" dirty="0">
                <a:latin typeface="微软雅黑" panose="020B0503020204020204" pitchFamily="34" charset="-122"/>
                <a:ea typeface="微软雅黑" panose="020B0503020204020204" pitchFamily="34" charset="-122"/>
              </a:rPr>
              <a:t>和远程</a:t>
            </a:r>
            <a:r>
              <a:rPr lang="en-US" altLang="zh-CN" sz="1200" dirty="0">
                <a:latin typeface="微软雅黑" panose="020B0503020204020204" pitchFamily="34" charset="-122"/>
                <a:ea typeface="微软雅黑" panose="020B0503020204020204" pitchFamily="34" charset="-122"/>
              </a:rPr>
              <a:t>test</a:t>
            </a:r>
            <a:r>
              <a:rPr lang="zh-CN" altLang="en-US" sz="1200" dirty="0">
                <a:latin typeface="微软雅黑" panose="020B0503020204020204" pitchFamily="34" charset="-122"/>
                <a:ea typeface="微软雅黑" panose="020B0503020204020204" pitchFamily="34" charset="-122"/>
              </a:rPr>
              <a:t>关联并推送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克隆代码到本地</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从远程拉取代码到本地</a:t>
            </a:r>
            <a:r>
              <a:rPr lang="en-US" altLang="zh-CN" sz="1200" b="1" dirty="0">
                <a:solidFill>
                  <a:schemeClr val="tx1"/>
                </a:solidFill>
                <a:latin typeface="+mn-ea"/>
              </a:rPr>
              <a:t>[git clone </a:t>
            </a:r>
            <a:r>
              <a:rPr lang="zh-CN" altLang="en-US" sz="1200" b="1" dirty="0">
                <a:solidFill>
                  <a:schemeClr val="tx1"/>
                </a:solidFill>
                <a:latin typeface="+mn-ea"/>
              </a:rPr>
              <a:t>地址</a:t>
            </a:r>
            <a:r>
              <a:rPr lang="en-US" altLang="zh-CN" sz="1200" b="1" dirty="0">
                <a:solidFill>
                  <a:schemeClr val="tx1"/>
                </a:solidFill>
                <a:latin typeface="+mn-ea"/>
              </a:rPr>
              <a:t>]</a:t>
            </a:r>
          </a:p>
          <a:p>
            <a:pPr marL="360045" indent="-228600">
              <a:lnSpc>
                <a:spcPct val="150000"/>
              </a:lnSpc>
              <a:buFont typeface="+mj-lt"/>
              <a:buAutoNum type="arabicPeriod"/>
            </a:pPr>
            <a:r>
              <a:rPr lang="zh-CN" altLang="en-US" sz="1200" dirty="0">
                <a:solidFill>
                  <a:schemeClr val="tx1"/>
                </a:solidFill>
                <a:latin typeface="+mn-ea"/>
              </a:rPr>
              <a:t>打开</a:t>
            </a:r>
            <a:r>
              <a:rPr lang="en-US" altLang="zh-CN" sz="1200" dirty="0">
                <a:solidFill>
                  <a:schemeClr val="tx1"/>
                </a:solidFill>
                <a:latin typeface="+mn-ea"/>
              </a:rPr>
              <a:t>GIT</a:t>
            </a:r>
            <a:r>
              <a:rPr lang="zh-CN" altLang="en-US" sz="1200" dirty="0">
                <a:solidFill>
                  <a:schemeClr val="tx1"/>
                </a:solidFill>
                <a:latin typeface="+mn-ea"/>
              </a:rPr>
              <a:t>中的项目，复制</a:t>
            </a:r>
            <a:r>
              <a:rPr lang="en-US" altLang="zh-CN" sz="1200" dirty="0">
                <a:solidFill>
                  <a:schemeClr val="tx1"/>
                </a:solidFill>
                <a:latin typeface="+mn-ea"/>
              </a:rPr>
              <a:t>git</a:t>
            </a:r>
            <a:r>
              <a:rPr lang="zh-CN" altLang="en-US" sz="1200" dirty="0">
                <a:solidFill>
                  <a:schemeClr val="tx1"/>
                </a:solidFill>
                <a:latin typeface="+mn-ea"/>
              </a:rPr>
              <a:t>的</a:t>
            </a:r>
            <a:r>
              <a:rPr lang="en-US" altLang="zh-CN" sz="1200" dirty="0">
                <a:solidFill>
                  <a:schemeClr val="tx1"/>
                </a:solidFill>
                <a:latin typeface="+mn-ea"/>
              </a:rPr>
              <a:t>http</a:t>
            </a:r>
            <a:r>
              <a:rPr lang="zh-CN" altLang="en-US" sz="1200" dirty="0">
                <a:solidFill>
                  <a:schemeClr val="tx1"/>
                </a:solidFill>
                <a:latin typeface="+mn-ea"/>
              </a:rPr>
              <a:t>地址</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右键打开</a:t>
            </a:r>
            <a:r>
              <a:rPr lang="en-US" altLang="zh-CN" sz="1200" dirty="0">
                <a:solidFill>
                  <a:schemeClr val="tx1"/>
                </a:solidFill>
                <a:latin typeface="+mn-ea"/>
              </a:rPr>
              <a:t>Git Brash ,</a:t>
            </a:r>
            <a:r>
              <a:rPr lang="zh-CN" altLang="en-US" sz="1200" dirty="0">
                <a:solidFill>
                  <a:schemeClr val="tx1"/>
                </a:solidFill>
                <a:latin typeface="+mn-ea"/>
              </a:rPr>
              <a:t>输入命令</a:t>
            </a:r>
            <a:r>
              <a:rPr lang="en-US" altLang="zh-CN" sz="1200" dirty="0">
                <a:solidFill>
                  <a:schemeClr val="accent6">
                    <a:lumMod val="75000"/>
                  </a:schemeClr>
                </a:solidFill>
                <a:latin typeface="+mn-ea"/>
              </a:rPr>
              <a:t>[git clone </a:t>
            </a:r>
            <a:r>
              <a:rPr lang="zh-CN" altLang="en-US" sz="1200" dirty="0">
                <a:solidFill>
                  <a:schemeClr val="accent6">
                    <a:lumMod val="75000"/>
                  </a:schemeClr>
                </a:solidFill>
                <a:latin typeface="+mn-ea"/>
              </a:rPr>
              <a:t>地址</a:t>
            </a:r>
            <a:r>
              <a:rPr lang="en-US" altLang="zh-CN" sz="1200" dirty="0">
                <a:solidFill>
                  <a:schemeClr val="accent6">
                    <a:lumMod val="75000"/>
                  </a:schemeClr>
                </a:solidFill>
                <a:latin typeface="+mn-ea"/>
              </a:rPr>
              <a:t>]</a:t>
            </a:r>
            <a:r>
              <a:rPr lang="zh-CN" altLang="en-US" sz="1200" dirty="0">
                <a:solidFill>
                  <a:schemeClr val="tx1"/>
                </a:solidFill>
                <a:latin typeface="+mn-ea"/>
              </a:rPr>
              <a:t>，回车后</a:t>
            </a:r>
            <a:r>
              <a:rPr lang="en-US" altLang="zh-CN" sz="1200" dirty="0">
                <a:solidFill>
                  <a:schemeClr val="tx1"/>
                </a:solidFill>
                <a:latin typeface="+mn-ea"/>
              </a:rPr>
              <a:t>(</a:t>
            </a:r>
            <a:r>
              <a:rPr lang="zh-CN" altLang="en-US" sz="1200" dirty="0">
                <a:solidFill>
                  <a:schemeClr val="tx1"/>
                </a:solidFill>
                <a:latin typeface="+mn-ea"/>
              </a:rPr>
              <a:t>首次需要输入用户名密码</a:t>
            </a:r>
            <a:r>
              <a:rPr lang="en-US" altLang="zh-CN" sz="1200" dirty="0">
                <a:solidFill>
                  <a:schemeClr val="tx1"/>
                </a:solidFill>
                <a:latin typeface="+mn-ea"/>
              </a:rPr>
              <a:t>)</a:t>
            </a:r>
            <a:r>
              <a:rPr lang="zh-CN" altLang="en-US" sz="1200" dirty="0">
                <a:solidFill>
                  <a:schemeClr val="tx1"/>
                </a:solidFill>
                <a:latin typeface="+mn-ea"/>
              </a:rPr>
              <a:t>，可以看到拉取的进度，拉取成功后，本地创建了一个为项目名称的文件夹</a:t>
            </a:r>
            <a:r>
              <a:rPr lang="zh-CN" altLang="en-US" sz="1200" dirty="0">
                <a:solidFill>
                  <a:schemeClr val="tx1"/>
                </a:solidFill>
                <a:latin typeface="微软雅黑" panose="020B0503020204020204" pitchFamily="34" charset="-122"/>
                <a:ea typeface="微软雅黑" panose="020B0503020204020204" pitchFamily="34" charset="-122"/>
              </a:rPr>
              <a:t>。</a:t>
            </a:r>
          </a:p>
        </p:txBody>
      </p:sp>
      <p:pic>
        <p:nvPicPr>
          <p:cNvPr id="9" name="图片 8"/>
          <p:cNvPicPr>
            <a:picLocks noChangeAspect="1"/>
          </p:cNvPicPr>
          <p:nvPr/>
        </p:nvPicPr>
        <p:blipFill>
          <a:blip r:embed="rId3"/>
          <a:stretch>
            <a:fillRect/>
          </a:stretch>
        </p:blipFill>
        <p:spPr>
          <a:xfrm>
            <a:off x="586495" y="2070491"/>
            <a:ext cx="3985505" cy="2098543"/>
          </a:xfrm>
          <a:prstGeom prst="rect">
            <a:avLst/>
          </a:prstGeom>
        </p:spPr>
      </p:pic>
      <p:pic>
        <p:nvPicPr>
          <p:cNvPr id="10" name="图片 9"/>
          <p:cNvPicPr>
            <a:picLocks noChangeAspect="1"/>
          </p:cNvPicPr>
          <p:nvPr/>
        </p:nvPicPr>
        <p:blipFill>
          <a:blip r:embed="rId4"/>
          <a:stretch>
            <a:fillRect/>
          </a:stretch>
        </p:blipFill>
        <p:spPr>
          <a:xfrm>
            <a:off x="4780951" y="2070491"/>
            <a:ext cx="3795238" cy="209854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solidFill>
                  <a:schemeClr val="tx1"/>
                </a:solidFill>
              </a:rPr>
              <a:t>提交文件到本地仓库</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提交步骤</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切换到项目根路径下，创建</a:t>
            </a:r>
            <a:r>
              <a:rPr lang="en-US" altLang="zh-CN" sz="1200" dirty="0">
                <a:solidFill>
                  <a:schemeClr val="tx1"/>
                </a:solidFill>
                <a:latin typeface="+mn-ea"/>
              </a:rPr>
              <a:t>doc</a:t>
            </a:r>
            <a:r>
              <a:rPr lang="zh-CN" altLang="en-US" sz="1200" dirty="0">
                <a:solidFill>
                  <a:schemeClr val="tx1"/>
                </a:solidFill>
                <a:latin typeface="+mn-ea"/>
              </a:rPr>
              <a:t>文件夹，并创建</a:t>
            </a:r>
            <a:r>
              <a:rPr lang="en-US" altLang="zh-CN" sz="1200" dirty="0" err="1">
                <a:solidFill>
                  <a:schemeClr val="tx1"/>
                </a:solidFill>
                <a:latin typeface="+mn-ea"/>
              </a:rPr>
              <a:t>hello.txt</a:t>
            </a:r>
            <a:r>
              <a:rPr lang="zh-CN" altLang="en-US" sz="1200" dirty="0">
                <a:solidFill>
                  <a:schemeClr val="tx1"/>
                </a:solidFill>
                <a:latin typeface="+mn-ea"/>
              </a:rPr>
              <a:t>文件</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创建后可以看到文件夹及文件图标加上了问号标识（代表文件在还未处理）</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使用</a:t>
            </a:r>
            <a:r>
              <a:rPr lang="en-US" altLang="zh-CN" sz="1200" dirty="0">
                <a:solidFill>
                  <a:schemeClr val="accent6">
                    <a:lumMod val="75000"/>
                  </a:schemeClr>
                </a:solidFill>
                <a:latin typeface="+mn-ea"/>
              </a:rPr>
              <a:t>[git add doc/*] </a:t>
            </a:r>
            <a:r>
              <a:rPr lang="zh-CN" altLang="en-US" sz="1200" dirty="0">
                <a:solidFill>
                  <a:schemeClr val="tx1"/>
                </a:solidFill>
                <a:latin typeface="+mn-ea"/>
              </a:rPr>
              <a:t>命令将文件存到暂存区（也可单独提交某个文件 例如</a:t>
            </a:r>
            <a:r>
              <a:rPr lang="en-US" altLang="zh-CN" sz="1200" dirty="0">
                <a:solidFill>
                  <a:schemeClr val="accent6">
                    <a:lumMod val="75000"/>
                  </a:schemeClr>
                </a:solidFill>
                <a:latin typeface="+mn-ea"/>
              </a:rPr>
              <a:t>[git add doc/</a:t>
            </a:r>
            <a:r>
              <a:rPr lang="en-US" altLang="zh-CN" sz="1200" dirty="0" err="1">
                <a:solidFill>
                  <a:schemeClr val="accent6">
                    <a:lumMod val="75000"/>
                  </a:schemeClr>
                </a:solidFill>
                <a:latin typeface="+mn-ea"/>
              </a:rPr>
              <a:t>hello.txt</a:t>
            </a:r>
            <a:r>
              <a:rPr lang="en-US" altLang="zh-CN" sz="1200" dirty="0">
                <a:solidFill>
                  <a:schemeClr val="accent6">
                    <a:lumMod val="75000"/>
                  </a:schemeClr>
                </a:solidFill>
                <a:latin typeface="+mn-ea"/>
              </a:rPr>
              <a:t>]</a:t>
            </a:r>
            <a:r>
              <a:rPr lang="zh-CN" altLang="en-US" sz="1200" dirty="0">
                <a:solidFill>
                  <a:schemeClr val="tx1"/>
                </a:solidFill>
                <a:latin typeface="+mn-ea"/>
              </a:rPr>
              <a:t>），创建</a:t>
            </a:r>
            <a:r>
              <a:rPr lang="en-US" altLang="zh-CN" sz="1200" dirty="0">
                <a:solidFill>
                  <a:schemeClr val="tx1"/>
                </a:solidFill>
                <a:latin typeface="+mn-ea"/>
              </a:rPr>
              <a:t>hello2.txt</a:t>
            </a:r>
            <a:r>
              <a:rPr lang="zh-CN" altLang="en-US" sz="1200" dirty="0">
                <a:solidFill>
                  <a:schemeClr val="tx1"/>
                </a:solidFill>
                <a:latin typeface="+mn-ea"/>
              </a:rPr>
              <a:t>尝试第二种命令</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此时文件夹图标变为叹号，文件图标变为加号，标识文件已在暂存区，但未提交到本地仓库。</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使用</a:t>
            </a:r>
            <a:r>
              <a:rPr lang="en-US" altLang="zh-CN" sz="1200" dirty="0">
                <a:solidFill>
                  <a:schemeClr val="accent6">
                    <a:lumMod val="75000"/>
                  </a:schemeClr>
                </a:solidFill>
                <a:latin typeface="+mn-ea"/>
              </a:rPr>
              <a:t>[git commit –m</a:t>
            </a:r>
            <a:r>
              <a:rPr lang="zh-CN" altLang="en-US" sz="1200" dirty="0">
                <a:solidFill>
                  <a:schemeClr val="accent6">
                    <a:lumMod val="75000"/>
                  </a:schemeClr>
                </a:solidFill>
                <a:latin typeface="+mn-ea"/>
              </a:rPr>
              <a:t> ‘提交文字描述</a:t>
            </a:r>
            <a:r>
              <a:rPr lang="en-US" altLang="zh-CN" sz="1200" dirty="0">
                <a:solidFill>
                  <a:schemeClr val="accent6">
                    <a:lumMod val="75000"/>
                  </a:schemeClr>
                </a:solidFill>
                <a:latin typeface="+mn-ea"/>
              </a:rPr>
              <a:t>’]</a:t>
            </a:r>
            <a:r>
              <a:rPr lang="zh-CN" altLang="en-US" sz="1200" dirty="0">
                <a:solidFill>
                  <a:schemeClr val="accent6">
                    <a:lumMod val="75000"/>
                  </a:schemeClr>
                </a:solidFill>
                <a:latin typeface="+mn-ea"/>
              </a:rPr>
              <a:t> </a:t>
            </a:r>
            <a:r>
              <a:rPr lang="zh-CN" altLang="en-US" sz="1200" dirty="0">
                <a:solidFill>
                  <a:schemeClr val="tx1"/>
                </a:solidFill>
                <a:latin typeface="+mn-ea"/>
              </a:rPr>
              <a:t>将暂存区的文件提交到本地仓库中。</a:t>
            </a:r>
            <a:endParaRPr lang="en-US" altLang="zh-CN" sz="1200" dirty="0">
              <a:solidFill>
                <a:schemeClr val="tx1"/>
              </a:solidFill>
              <a:latin typeface="+mn-ea"/>
            </a:endParaRPr>
          </a:p>
          <a:p>
            <a:pPr>
              <a:lnSpc>
                <a:spcPct val="150000"/>
              </a:lnSpc>
            </a:pPr>
            <a:endParaRPr lang="en-US" altLang="zh-CN" sz="1200" b="1" dirty="0">
              <a:solidFill>
                <a:schemeClr val="tx1"/>
              </a:solidFill>
              <a:latin typeface="+mn-ea"/>
            </a:endParaRPr>
          </a:p>
        </p:txBody>
      </p:sp>
      <p:pic>
        <p:nvPicPr>
          <p:cNvPr id="12" name="图片 11"/>
          <p:cNvPicPr>
            <a:picLocks noChangeAspect="1"/>
          </p:cNvPicPr>
          <p:nvPr/>
        </p:nvPicPr>
        <p:blipFill rotWithShape="1">
          <a:blip r:embed="rId3"/>
          <a:srcRect l="498" t="30819" r="85870" b="41059"/>
          <a:stretch>
            <a:fillRect/>
          </a:stretch>
        </p:blipFill>
        <p:spPr>
          <a:xfrm>
            <a:off x="778058" y="2835403"/>
            <a:ext cx="1710601" cy="701455"/>
          </a:xfrm>
          <a:prstGeom prst="rect">
            <a:avLst/>
          </a:prstGeom>
        </p:spPr>
      </p:pic>
      <p:pic>
        <p:nvPicPr>
          <p:cNvPr id="16" name="图片 15"/>
          <p:cNvPicPr>
            <a:picLocks noChangeAspect="1"/>
          </p:cNvPicPr>
          <p:nvPr/>
        </p:nvPicPr>
        <p:blipFill rotWithShape="1">
          <a:blip r:embed="rId4"/>
          <a:srcRect l="5596" t="68442" r="43742"/>
          <a:stretch>
            <a:fillRect/>
          </a:stretch>
        </p:blipFill>
        <p:spPr>
          <a:xfrm>
            <a:off x="778058" y="3479513"/>
            <a:ext cx="1710601" cy="469056"/>
          </a:xfrm>
          <a:prstGeom prst="rect">
            <a:avLst/>
          </a:prstGeom>
        </p:spPr>
      </p:pic>
      <p:pic>
        <p:nvPicPr>
          <p:cNvPr id="17" name="图片 16"/>
          <p:cNvPicPr>
            <a:picLocks noChangeAspect="1"/>
          </p:cNvPicPr>
          <p:nvPr/>
        </p:nvPicPr>
        <p:blipFill rotWithShape="1">
          <a:blip r:embed="rId5"/>
          <a:srcRect l="679" t="9356" r="26709" b="61210"/>
          <a:stretch>
            <a:fillRect/>
          </a:stretch>
        </p:blipFill>
        <p:spPr>
          <a:xfrm>
            <a:off x="2915816" y="2835403"/>
            <a:ext cx="4607180" cy="11131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solidFill>
                  <a:schemeClr val="tx1"/>
                </a:solidFill>
              </a:rPr>
              <a:t>提交文件到</a:t>
            </a:r>
            <a:r>
              <a:rPr lang="zh-CN" altLang="en-US" sz="1400" dirty="0"/>
              <a:t>远程</a:t>
            </a:r>
            <a:r>
              <a:rPr lang="zh-CN" altLang="en-US" sz="1400" dirty="0">
                <a:solidFill>
                  <a:schemeClr val="tx1"/>
                </a:solidFill>
              </a:rPr>
              <a:t>仓库</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当文件被提交到本地仓库后，如需要将本地仓库代码推送到远程仓库，需要进行如下操作：</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使用</a:t>
            </a:r>
            <a:r>
              <a:rPr lang="en-US" altLang="zh-CN" sz="1200" dirty="0">
                <a:solidFill>
                  <a:schemeClr val="accent6">
                    <a:lumMod val="75000"/>
                  </a:schemeClr>
                </a:solidFill>
                <a:latin typeface="+mn-ea"/>
              </a:rPr>
              <a:t>[git pull ]</a:t>
            </a:r>
            <a:r>
              <a:rPr lang="zh-CN" altLang="en-US" sz="1200" dirty="0">
                <a:solidFill>
                  <a:schemeClr val="tx1"/>
                </a:solidFill>
                <a:latin typeface="+mn-ea"/>
              </a:rPr>
              <a:t>命令将远程代码同步到本地（多人开发过程中，可能会有别人提交代码），保证代码为最新代码</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如果出现冲突，先解决冲突，将解决冲突后的文件再提交到远程仓库中（后面单讲解决冲突的方式）。</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使用</a:t>
            </a:r>
            <a:r>
              <a:rPr lang="en-US" altLang="zh-CN" sz="1200" dirty="0">
                <a:solidFill>
                  <a:schemeClr val="accent6">
                    <a:lumMod val="75000"/>
                  </a:schemeClr>
                </a:solidFill>
                <a:latin typeface="+mn-ea"/>
              </a:rPr>
              <a:t>[git push ]</a:t>
            </a:r>
            <a:r>
              <a:rPr lang="zh-CN" altLang="en-US" sz="1200" dirty="0">
                <a:solidFill>
                  <a:schemeClr val="tx1"/>
                </a:solidFill>
                <a:latin typeface="+mn-ea"/>
              </a:rPr>
              <a:t>命令将本地仓库代码推送到远程仓库中，推送成功可在</a:t>
            </a:r>
            <a:r>
              <a:rPr lang="en-US" altLang="zh-CN" sz="1200" dirty="0">
                <a:solidFill>
                  <a:schemeClr val="tx1"/>
                </a:solidFill>
                <a:latin typeface="+mn-ea"/>
              </a:rPr>
              <a:t>git</a:t>
            </a:r>
            <a:r>
              <a:rPr lang="zh-CN" altLang="en-US" sz="1200" dirty="0">
                <a:solidFill>
                  <a:schemeClr val="tx1"/>
                </a:solidFill>
                <a:latin typeface="+mn-ea"/>
              </a:rPr>
              <a:t>远程服务器中查看提交后的文件及提交记录。</a:t>
            </a:r>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endParaRPr lang="en-US" altLang="zh-CN" sz="1200" dirty="0">
              <a:solidFill>
                <a:schemeClr val="tx1"/>
              </a:solidFill>
              <a:latin typeface="+mn-ea"/>
            </a:endParaRPr>
          </a:p>
          <a:p>
            <a:r>
              <a:rPr lang="zh-CN" altLang="en-US" sz="1200" dirty="0">
                <a:solidFill>
                  <a:schemeClr val="tx1"/>
                </a:solidFill>
                <a:latin typeface="+mn-ea"/>
              </a:rPr>
              <a:t>思考一下？如果你推送到远程仓库之后，发现自己文件提交错了，怎么办？？</a:t>
            </a:r>
            <a:endParaRPr lang="en-US" altLang="zh-CN" sz="1200" dirty="0">
              <a:solidFill>
                <a:schemeClr val="tx1"/>
              </a:solidFill>
              <a:latin typeface="+mn-ea"/>
            </a:endParaRPr>
          </a:p>
          <a:p>
            <a:pPr>
              <a:lnSpc>
                <a:spcPct val="150000"/>
              </a:lnSpc>
            </a:pPr>
            <a:endParaRPr lang="en-US" altLang="zh-CN" sz="1200" b="1" dirty="0">
              <a:solidFill>
                <a:schemeClr val="tx1"/>
              </a:solidFill>
              <a:latin typeface="+mn-ea"/>
            </a:endParaRPr>
          </a:p>
        </p:txBody>
      </p:sp>
      <p:pic>
        <p:nvPicPr>
          <p:cNvPr id="7" name="图片 6"/>
          <p:cNvPicPr>
            <a:picLocks noChangeAspect="1"/>
          </p:cNvPicPr>
          <p:nvPr/>
        </p:nvPicPr>
        <p:blipFill rotWithShape="1">
          <a:blip r:embed="rId3"/>
          <a:srcRect l="2682" t="534" r="13019" b="3659"/>
          <a:stretch>
            <a:fillRect/>
          </a:stretch>
        </p:blipFill>
        <p:spPr>
          <a:xfrm>
            <a:off x="842829" y="2364029"/>
            <a:ext cx="3659566" cy="1691552"/>
          </a:xfrm>
          <a:prstGeom prst="rect">
            <a:avLst/>
          </a:prstGeom>
        </p:spPr>
      </p:pic>
      <p:pic>
        <p:nvPicPr>
          <p:cNvPr id="8" name="图片 7"/>
          <p:cNvPicPr>
            <a:picLocks noChangeAspect="1"/>
          </p:cNvPicPr>
          <p:nvPr/>
        </p:nvPicPr>
        <p:blipFill rotWithShape="1">
          <a:blip r:embed="rId4"/>
          <a:srcRect l="2041" t="4496" r="23132" b="23384"/>
          <a:stretch>
            <a:fillRect/>
          </a:stretch>
        </p:blipFill>
        <p:spPr>
          <a:xfrm>
            <a:off x="4621427" y="2364029"/>
            <a:ext cx="3556078" cy="16915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49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版本回退（一）</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回退操作步骤</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先修改</a:t>
            </a:r>
            <a:r>
              <a:rPr lang="en-US" altLang="zh-CN" sz="1200" dirty="0" err="1">
                <a:solidFill>
                  <a:schemeClr val="tx1"/>
                </a:solidFill>
                <a:latin typeface="微软雅黑" panose="020B0503020204020204" pitchFamily="34" charset="-122"/>
                <a:ea typeface="微软雅黑" panose="020B0503020204020204" pitchFamily="34" charset="-122"/>
              </a:rPr>
              <a:t>hello.txt</a:t>
            </a:r>
            <a:r>
              <a:rPr lang="zh-CN" altLang="en-US" sz="1200" dirty="0">
                <a:solidFill>
                  <a:schemeClr val="tx1"/>
                </a:solidFill>
                <a:latin typeface="微软雅黑" panose="020B0503020204020204" pitchFamily="34" charset="-122"/>
                <a:ea typeface="微软雅黑" panose="020B0503020204020204" pitchFamily="34" charset="-122"/>
              </a:rPr>
              <a:t>文件并提交到远程仓库。</a:t>
            </a: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使用</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[git log]</a:t>
            </a:r>
            <a:r>
              <a:rPr lang="zh-CN" altLang="en-US" sz="1200" dirty="0">
                <a:solidFill>
                  <a:schemeClr val="tx1"/>
                </a:solidFill>
                <a:latin typeface="微软雅黑" panose="020B0503020204020204" pitchFamily="34" charset="-122"/>
                <a:ea typeface="微软雅黑" panose="020B0503020204020204" pitchFamily="34" charset="-122"/>
              </a:rPr>
              <a:t>查看历史提交信息。</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复制要回退的版本号</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使用</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[git reset --hard </a:t>
            </a:r>
            <a:r>
              <a:rPr lang="zh-CN" altLang="en-US" sz="1200" dirty="0">
                <a:solidFill>
                  <a:schemeClr val="accent6">
                    <a:lumMod val="75000"/>
                  </a:schemeClr>
                </a:solidFill>
                <a:latin typeface="微软雅黑" panose="020B0503020204020204" pitchFamily="34" charset="-122"/>
                <a:ea typeface="微软雅黑" panose="020B0503020204020204" pitchFamily="34" charset="-122"/>
              </a:rPr>
              <a:t>版本号</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1200" dirty="0">
                <a:solidFill>
                  <a:schemeClr val="accent6">
                    <a:lumMod val="75000"/>
                  </a:schemeClr>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将本地仓库回退到指定版本</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将本地回退的版本同步到远程仓库中去：</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solidFill>
                <a:latin typeface="微软雅黑" panose="020B0503020204020204" pitchFamily="34" charset="-122"/>
                <a:ea typeface="微软雅黑" panose="020B0503020204020204" pitchFamily="34" charset="-122"/>
              </a:rPr>
              <a:t>注意：由于本地版本低于远程分支的版本，此时进行</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会报错，提示低于远程版本</a:t>
            </a:r>
          </a:p>
          <a:p>
            <a:pPr>
              <a:lnSpc>
                <a:spcPct val="150000"/>
              </a:lnSpc>
            </a:pPr>
            <a:endParaRPr lang="en-US" altLang="zh-CN" sz="1200" b="1" dirty="0">
              <a:solidFill>
                <a:schemeClr val="tx1"/>
              </a:solidFill>
              <a:latin typeface="+mn-ea"/>
            </a:endParaRPr>
          </a:p>
        </p:txBody>
      </p:sp>
      <p:pic>
        <p:nvPicPr>
          <p:cNvPr id="6" name="图片 5"/>
          <p:cNvPicPr>
            <a:picLocks noChangeAspect="1"/>
          </p:cNvPicPr>
          <p:nvPr/>
        </p:nvPicPr>
        <p:blipFill rotWithShape="1">
          <a:blip r:embed="rId3"/>
          <a:srcRect r="1955"/>
          <a:stretch>
            <a:fillRect/>
          </a:stretch>
        </p:blipFill>
        <p:spPr>
          <a:xfrm>
            <a:off x="755576" y="2841135"/>
            <a:ext cx="2808312" cy="1696965"/>
          </a:xfrm>
          <a:prstGeom prst="rect">
            <a:avLst/>
          </a:prstGeom>
        </p:spPr>
      </p:pic>
      <p:pic>
        <p:nvPicPr>
          <p:cNvPr id="9" name="图片 8"/>
          <p:cNvPicPr>
            <a:picLocks noChangeAspect="1"/>
          </p:cNvPicPr>
          <p:nvPr/>
        </p:nvPicPr>
        <p:blipFill rotWithShape="1">
          <a:blip r:embed="rId4"/>
          <a:srcRect r="2273" b="9609"/>
          <a:stretch>
            <a:fillRect/>
          </a:stretch>
        </p:blipFill>
        <p:spPr>
          <a:xfrm>
            <a:off x="4067944" y="2841135"/>
            <a:ext cx="3096344" cy="1696965"/>
          </a:xfrm>
          <a:prstGeom prst="rect">
            <a:avLst/>
          </a:prstGeom>
        </p:spPr>
      </p:pic>
      <p:sp>
        <p:nvSpPr>
          <p:cNvPr id="3" name="文本框 2"/>
          <p:cNvSpPr txBox="1"/>
          <p:nvPr/>
        </p:nvSpPr>
        <p:spPr>
          <a:xfrm>
            <a:off x="1547664" y="4538100"/>
            <a:ext cx="1008112" cy="276999"/>
          </a:xfrm>
          <a:prstGeom prst="rect">
            <a:avLst/>
          </a:prstGeom>
          <a:noFill/>
        </p:spPr>
        <p:txBody>
          <a:bodyPr wrap="square" rtlCol="0">
            <a:spAutoFit/>
          </a:bodyPr>
          <a:lstStyle/>
          <a:p>
            <a:r>
              <a:rPr kumimoji="1" lang="zh-CN" altLang="en-US" sz="1200" dirty="0"/>
              <a:t>提交记录</a:t>
            </a:r>
          </a:p>
        </p:txBody>
      </p:sp>
      <p:sp>
        <p:nvSpPr>
          <p:cNvPr id="10" name="文本框 9"/>
          <p:cNvSpPr txBox="1"/>
          <p:nvPr/>
        </p:nvSpPr>
        <p:spPr>
          <a:xfrm>
            <a:off x="5112060" y="4543957"/>
            <a:ext cx="1008112" cy="276999"/>
          </a:xfrm>
          <a:prstGeom prst="rect">
            <a:avLst/>
          </a:prstGeom>
          <a:noFill/>
        </p:spPr>
        <p:txBody>
          <a:bodyPr wrap="square" rtlCol="0">
            <a:spAutoFit/>
          </a:bodyPr>
          <a:lstStyle/>
          <a:p>
            <a:r>
              <a:rPr kumimoji="1" lang="zh-CN" altLang="en-US" sz="1200" dirty="0"/>
              <a:t>推送失败</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版本回退（二）</a:t>
            </a:r>
            <a:endParaRPr lang="zh-CN" altLang="en-US" sz="1100" dirty="0"/>
          </a:p>
        </p:txBody>
      </p:sp>
      <p:sp>
        <p:nvSpPr>
          <p:cNvPr id="14" name="文本框 13"/>
          <p:cNvSpPr txBox="1"/>
          <p:nvPr/>
        </p:nvSpPr>
        <p:spPr>
          <a:xfrm>
            <a:off x="468621" y="515649"/>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回退操作步骤</a:t>
            </a:r>
            <a:endParaRPr lang="en-US" altLang="zh-CN" sz="1200" b="1" dirty="0">
              <a:solidFill>
                <a:schemeClr val="tx1"/>
              </a:solidFill>
              <a:latin typeface="+mn-ea"/>
            </a:endParaRPr>
          </a:p>
          <a:p>
            <a:pPr marL="360045" indent="-228600">
              <a:lnSpc>
                <a:spcPct val="150000"/>
              </a:lnSpc>
              <a:buFont typeface="+mj-lt"/>
              <a:buAutoNum type="arabicPeriod" startAt="6"/>
            </a:pPr>
            <a:r>
              <a:rPr lang="zh-CN" altLang="en-US" sz="1200" dirty="0">
                <a:solidFill>
                  <a:schemeClr val="tx1"/>
                </a:solidFill>
                <a:latin typeface="微软雅黑" panose="020B0503020204020204" pitchFamily="34" charset="-122"/>
                <a:ea typeface="微软雅黑" panose="020B0503020204020204" pitchFamily="34" charset="-122"/>
              </a:rPr>
              <a:t>将本地回退的版本同步到远程仓库中去：</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lvl="1">
              <a:lnSpc>
                <a:spcPct val="150000"/>
              </a:lnSpc>
            </a:pPr>
            <a:r>
              <a:rPr lang="zh-CN" altLang="en-US" sz="1200" dirty="0">
                <a:solidFill>
                  <a:schemeClr val="tx1"/>
                </a:solidFill>
                <a:latin typeface="微软雅黑" panose="020B0503020204020204" pitchFamily="34" charset="-122"/>
                <a:ea typeface="微软雅黑" panose="020B0503020204020204" pitchFamily="34" charset="-122"/>
              </a:rPr>
              <a:t>注意：由于本地版本低于远程分支的版本，此时进行</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会报错，提示低于远程版本</a:t>
            </a:r>
          </a:p>
          <a:p>
            <a:pPr marL="360045" indent="-228600">
              <a:lnSpc>
                <a:spcPct val="150000"/>
              </a:lnSpc>
              <a:buFont typeface="+mj-lt"/>
              <a:buAutoNum type="arabicPeriod" startAt="6"/>
            </a:pPr>
            <a:r>
              <a:rPr lang="zh-CN" altLang="en-US" sz="1200" dirty="0">
                <a:solidFill>
                  <a:schemeClr val="tx1"/>
                </a:solidFill>
                <a:latin typeface="微软雅黑" panose="020B0503020204020204" pitchFamily="34" charset="-122"/>
                <a:ea typeface="微软雅黑" panose="020B0503020204020204" pitchFamily="34" charset="-122"/>
              </a:rPr>
              <a:t>关闭</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分支保护</a:t>
            </a:r>
            <a:endParaRPr lang="en-US" altLang="zh-CN" sz="1200" dirty="0">
              <a:solidFill>
                <a:schemeClr val="tx1"/>
              </a:solidFill>
              <a:latin typeface="微软雅黑" panose="020B0503020204020204" pitchFamily="34" charset="-122"/>
              <a:ea typeface="微软雅黑" panose="020B0503020204020204" pitchFamily="34" charset="-122"/>
            </a:endParaRPr>
          </a:p>
          <a:p>
            <a:pPr marL="0" lvl="1">
              <a:lnSpc>
                <a:spcPct val="150000"/>
              </a:lnSpc>
            </a:pPr>
            <a:r>
              <a:rPr lang="zh-CN" altLang="en-US" sz="1200" b="1" dirty="0">
                <a:solidFill>
                  <a:schemeClr val="tx1"/>
                </a:solidFill>
                <a:latin typeface="+mn-ea"/>
              </a:rPr>
              <a:t>注意：</a:t>
            </a:r>
            <a:endParaRPr lang="en-US" altLang="zh-CN" sz="1200" b="1" dirty="0">
              <a:solidFill>
                <a:schemeClr val="tx1"/>
              </a:solidFill>
              <a:latin typeface="+mn-ea"/>
            </a:endParaRPr>
          </a:p>
          <a:p>
            <a:pPr marL="360045" lvl="1">
              <a:lnSpc>
                <a:spcPct val="150000"/>
              </a:lnSpc>
            </a:pPr>
            <a:r>
              <a:rPr lang="zh-CN" altLang="en-US" sz="1200" dirty="0">
                <a:solidFill>
                  <a:schemeClr val="tx1"/>
                </a:solidFill>
                <a:latin typeface="+mn-ea"/>
              </a:rPr>
              <a:t>由于默认创建分支为</a:t>
            </a:r>
            <a:r>
              <a:rPr lang="en-US" altLang="zh-CN" sz="1200" dirty="0">
                <a:solidFill>
                  <a:schemeClr val="tx1"/>
                </a:solidFill>
                <a:latin typeface="+mn-ea"/>
              </a:rPr>
              <a:t>master</a:t>
            </a:r>
            <a:r>
              <a:rPr lang="zh-CN" altLang="en-US" sz="1200" dirty="0">
                <a:solidFill>
                  <a:schemeClr val="tx1"/>
                </a:solidFill>
                <a:latin typeface="+mn-ea"/>
              </a:rPr>
              <a:t>分支，需要关闭</a:t>
            </a:r>
            <a:r>
              <a:rPr lang="en-US" altLang="zh-CN" sz="1200" dirty="0">
                <a:solidFill>
                  <a:schemeClr val="tx1"/>
                </a:solidFill>
                <a:latin typeface="+mn-ea"/>
              </a:rPr>
              <a:t>protect</a:t>
            </a:r>
            <a:r>
              <a:rPr lang="zh-CN" altLang="en-US" sz="1200" dirty="0">
                <a:solidFill>
                  <a:schemeClr val="tx1"/>
                </a:solidFill>
                <a:latin typeface="+mn-ea"/>
              </a:rPr>
              <a:t>保护才可以版本回退后的强制推送。</a:t>
            </a:r>
            <a:endParaRPr lang="en-US" altLang="zh-CN" sz="1200" dirty="0">
              <a:solidFill>
                <a:schemeClr val="tx1"/>
              </a:solidFill>
              <a:latin typeface="+mn-ea"/>
            </a:endParaRPr>
          </a:p>
          <a:p>
            <a:pPr marL="360045" lvl="1">
              <a:lnSpc>
                <a:spcPct val="150000"/>
              </a:lnSpc>
            </a:pPr>
            <a:r>
              <a:rPr lang="en-US" altLang="zh-CN" sz="1200" dirty="0">
                <a:solidFill>
                  <a:schemeClr val="tx1"/>
                </a:solidFill>
                <a:latin typeface="+mn-ea"/>
              </a:rPr>
              <a:t>master</a:t>
            </a:r>
            <a:r>
              <a:rPr lang="zh-CN" altLang="en-US" sz="1200" dirty="0">
                <a:solidFill>
                  <a:schemeClr val="tx1"/>
                </a:solidFill>
                <a:latin typeface="+mn-ea"/>
              </a:rPr>
              <a:t>分支强制推送</a:t>
            </a:r>
            <a:r>
              <a:rPr lang="en-US" altLang="zh-CN" sz="1200" dirty="0">
                <a:solidFill>
                  <a:schemeClr val="tx1"/>
                </a:solidFill>
                <a:latin typeface="+mn-ea"/>
              </a:rPr>
              <a:t>protect</a:t>
            </a:r>
            <a:r>
              <a:rPr lang="zh-CN" altLang="en-US" sz="1200" dirty="0">
                <a:solidFill>
                  <a:schemeClr val="tx1"/>
                </a:solidFill>
                <a:latin typeface="+mn-ea"/>
              </a:rPr>
              <a:t>未关闭系统会提示，其他分支不会出现此情况</a:t>
            </a:r>
            <a:endParaRPr lang="en-US" altLang="zh-CN" sz="1200" dirty="0">
              <a:solidFill>
                <a:schemeClr val="tx1"/>
              </a:solidFill>
              <a:latin typeface="+mn-ea"/>
            </a:endParaRPr>
          </a:p>
          <a:p>
            <a:pPr marL="360045" lvl="1">
              <a:lnSpc>
                <a:spcPct val="150000"/>
              </a:lnSpc>
            </a:pPr>
            <a:r>
              <a:rPr lang="zh-CN" altLang="en-US" sz="1200" dirty="0">
                <a:solidFill>
                  <a:schemeClr val="tx1"/>
                </a:solidFill>
                <a:latin typeface="+mn-ea"/>
              </a:rPr>
              <a:t>分支保护可自定义其他分支保护</a:t>
            </a:r>
            <a:endParaRPr lang="en-US" altLang="zh-CN" sz="1200" dirty="0">
              <a:solidFill>
                <a:schemeClr val="tx1"/>
              </a:solidFill>
              <a:latin typeface="+mn-ea"/>
            </a:endParaRPr>
          </a:p>
          <a:p>
            <a:pPr marL="360045" lvl="1" indent="-228600">
              <a:lnSpc>
                <a:spcPct val="150000"/>
              </a:lnSpc>
              <a:buFont typeface="+mj-lt"/>
              <a:buAutoNum type="arabicPeriod" startAt="8"/>
            </a:pPr>
            <a:r>
              <a:rPr lang="zh-CN" altLang="en-US" sz="1200" dirty="0">
                <a:solidFill>
                  <a:schemeClr val="tx1"/>
                </a:solidFill>
                <a:latin typeface="微软雅黑" panose="020B0503020204020204" pitchFamily="34" charset="-122"/>
                <a:ea typeface="微软雅黑" panose="020B0503020204020204" pitchFamily="34" charset="-122"/>
              </a:rPr>
              <a:t>使用强制覆盖推送的方式，将本地版本推送覆盖到远程分支，使用命令</a:t>
            </a:r>
            <a:r>
              <a:rPr lang="en-US" altLang="zh-CN" sz="1200" dirty="0">
                <a:solidFill>
                  <a:schemeClr val="accent6">
                    <a:lumMod val="75000"/>
                  </a:schemeClr>
                </a:solidFill>
                <a:latin typeface="微软雅黑" panose="020B0503020204020204" pitchFamily="34" charset="-122"/>
                <a:ea typeface="微软雅黑" panose="020B0503020204020204" pitchFamily="34" charset="-122"/>
              </a:rPr>
              <a:t>[git push -f]</a:t>
            </a:r>
          </a:p>
          <a:p>
            <a:pPr marL="360045" lvl="1" indent="-228600">
              <a:lnSpc>
                <a:spcPct val="150000"/>
              </a:lnSpc>
              <a:buFont typeface="+mj-lt"/>
              <a:buAutoNum type="arabicPeriod" startAt="8"/>
            </a:pPr>
            <a:r>
              <a:rPr lang="zh-CN" altLang="en-US" sz="1200" dirty="0">
                <a:solidFill>
                  <a:schemeClr val="tx1"/>
                </a:solidFill>
                <a:latin typeface="微软雅黑" panose="020B0503020204020204" pitchFamily="34" charset="-122"/>
                <a:ea typeface="微软雅黑" panose="020B0503020204020204" pitchFamily="34" charset="-122"/>
              </a:rPr>
              <a:t>查看远程分支代码版本。</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lvl="1" indent="-228600">
              <a:lnSpc>
                <a:spcPct val="150000"/>
              </a:lnSpc>
              <a:buFont typeface="+mj-lt"/>
              <a:buAutoNum type="arabicPeriod" startAt="8"/>
            </a:pPr>
            <a:r>
              <a:rPr lang="zh-CN" altLang="en-US" sz="1200" dirty="0">
                <a:solidFill>
                  <a:schemeClr val="tx1"/>
                </a:solidFill>
                <a:latin typeface="微软雅黑" panose="020B0503020204020204" pitchFamily="34" charset="-122"/>
                <a:ea typeface="微软雅黑" panose="020B0503020204020204" pitchFamily="34" charset="-122"/>
              </a:rPr>
              <a:t>恢复</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分支的保护</a:t>
            </a:r>
          </a:p>
        </p:txBody>
      </p:sp>
      <p:sp>
        <p:nvSpPr>
          <p:cNvPr id="10" name="文本框 9"/>
          <p:cNvSpPr txBox="1"/>
          <p:nvPr/>
        </p:nvSpPr>
        <p:spPr>
          <a:xfrm>
            <a:off x="1835696" y="4489351"/>
            <a:ext cx="1008112" cy="276999"/>
          </a:xfrm>
          <a:prstGeom prst="rect">
            <a:avLst/>
          </a:prstGeom>
          <a:noFill/>
        </p:spPr>
        <p:txBody>
          <a:bodyPr wrap="square" rtlCol="0">
            <a:spAutoFit/>
          </a:bodyPr>
          <a:lstStyle/>
          <a:p>
            <a:r>
              <a:rPr kumimoji="1" lang="zh-CN" altLang="en-US" sz="1200" dirty="0"/>
              <a:t>强制推送</a:t>
            </a:r>
          </a:p>
        </p:txBody>
      </p:sp>
      <p:pic>
        <p:nvPicPr>
          <p:cNvPr id="8" name="图片 7"/>
          <p:cNvPicPr>
            <a:picLocks noChangeAspect="1"/>
          </p:cNvPicPr>
          <p:nvPr/>
        </p:nvPicPr>
        <p:blipFill rotWithShape="1">
          <a:blip r:embed="rId3"/>
          <a:srcRect r="2478" b="67216"/>
          <a:stretch>
            <a:fillRect/>
          </a:stretch>
        </p:blipFill>
        <p:spPr>
          <a:xfrm>
            <a:off x="466106" y="3717709"/>
            <a:ext cx="3366322" cy="670537"/>
          </a:xfrm>
          <a:prstGeom prst="rect">
            <a:avLst/>
          </a:prstGeom>
        </p:spPr>
      </p:pic>
      <p:pic>
        <p:nvPicPr>
          <p:cNvPr id="11" name="图片 10"/>
          <p:cNvPicPr>
            <a:picLocks noChangeAspect="1"/>
          </p:cNvPicPr>
          <p:nvPr/>
        </p:nvPicPr>
        <p:blipFill rotWithShape="1">
          <a:blip r:embed="rId4"/>
          <a:srcRect l="17766" t="78837" r="17291" b="5549"/>
          <a:stretch>
            <a:fillRect/>
          </a:stretch>
        </p:blipFill>
        <p:spPr>
          <a:xfrm>
            <a:off x="4242391" y="3717709"/>
            <a:ext cx="4453315" cy="670965"/>
          </a:xfrm>
          <a:prstGeom prst="rect">
            <a:avLst/>
          </a:prstGeom>
        </p:spPr>
      </p:pic>
      <p:sp>
        <p:nvSpPr>
          <p:cNvPr id="12" name="文本框 11"/>
          <p:cNvSpPr txBox="1"/>
          <p:nvPr/>
        </p:nvSpPr>
        <p:spPr>
          <a:xfrm>
            <a:off x="5724128" y="4489350"/>
            <a:ext cx="1008112" cy="276999"/>
          </a:xfrm>
          <a:prstGeom prst="rect">
            <a:avLst/>
          </a:prstGeom>
          <a:noFill/>
        </p:spPr>
        <p:txBody>
          <a:bodyPr wrap="square" rtlCol="0">
            <a:spAutoFit/>
          </a:bodyPr>
          <a:lstStyle/>
          <a:p>
            <a:r>
              <a:rPr kumimoji="1" lang="zh-CN" altLang="en-US" sz="1200" dirty="0"/>
              <a:t>分支保护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097955" y="1915567"/>
            <a:ext cx="3354365" cy="533400"/>
            <a:chOff x="4775340" y="3621878"/>
            <a:chExt cx="3354365" cy="533400"/>
          </a:xfrm>
        </p:grpSpPr>
        <p:sp>
          <p:nvSpPr>
            <p:cNvPr id="35" name="圆角矩形 34"/>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14"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30" name="TextBox 67"/>
            <p:cNvSpPr txBox="1"/>
            <p:nvPr/>
          </p:nvSpPr>
          <p:spPr>
            <a:xfrm>
              <a:off x="5463398" y="3738535"/>
              <a:ext cx="2666307"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02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常用命令的使用</a:t>
              </a:r>
            </a:p>
          </p:txBody>
        </p:sp>
      </p:grpSp>
      <p:grpSp>
        <p:nvGrpSpPr>
          <p:cNvPr id="49" name="组合 48"/>
          <p:cNvGrpSpPr/>
          <p:nvPr/>
        </p:nvGrpSpPr>
        <p:grpSpPr>
          <a:xfrm>
            <a:off x="1547664" y="1677864"/>
            <a:ext cx="1656184" cy="1656184"/>
            <a:chOff x="706852" y="1347614"/>
            <a:chExt cx="2352980" cy="2352980"/>
          </a:xfrm>
        </p:grpSpPr>
        <p:grpSp>
          <p:nvGrpSpPr>
            <p:cNvPr id="50" name="组合 49"/>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p:cNvSpPr/>
            <p:nvPr/>
          </p:nvSpPr>
          <p:spPr>
            <a:xfrm>
              <a:off x="1033496" y="2002394"/>
              <a:ext cx="1652198" cy="764339"/>
            </a:xfrm>
            <a:prstGeom prst="rect">
              <a:avLst/>
            </a:prstGeom>
          </p:spPr>
          <p:txBody>
            <a:bodyPr wrap="square">
              <a:spAutoFit/>
            </a:bodyPr>
            <a:lstStyle/>
            <a:p>
              <a:pPr marL="0" marR="0" lvl="0" indent="0" algn="ctr" defTabSz="934085"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n-cs"/>
                </a:rPr>
                <a:t>目 录</a:t>
              </a:r>
            </a:p>
          </p:txBody>
        </p:sp>
        <p:sp>
          <p:nvSpPr>
            <p:cNvPr id="52" name="Rectangle 4"/>
            <p:cNvSpPr txBox="1">
              <a:spLocks noChangeArrowheads="1"/>
            </p:cNvSpPr>
            <p:nvPr/>
          </p:nvSpPr>
          <p:spPr bwMode="auto">
            <a:xfrm>
              <a:off x="1143145" y="2852870"/>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rPr>
                <a:t>content</a:t>
              </a:r>
              <a:endParaRPr kumimoji="0" lang="zh-CN" altLang="en-US"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endParaRPr>
            </a:p>
          </p:txBody>
        </p:sp>
      </p:grpSp>
      <p:grpSp>
        <p:nvGrpSpPr>
          <p:cNvPr id="29" name="组合 28"/>
          <p:cNvGrpSpPr/>
          <p:nvPr/>
        </p:nvGrpSpPr>
        <p:grpSpPr>
          <a:xfrm>
            <a:off x="4097955" y="1131590"/>
            <a:ext cx="3354365" cy="533400"/>
            <a:chOff x="4775340" y="3621878"/>
            <a:chExt cx="3354365" cy="533400"/>
          </a:xfrm>
        </p:grpSpPr>
        <p:sp>
          <p:nvSpPr>
            <p:cNvPr id="36" name="圆角矩形 35"/>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38" name="TextBox 67"/>
            <p:cNvSpPr txBox="1"/>
            <p:nvPr/>
          </p:nvSpPr>
          <p:spPr>
            <a:xfrm>
              <a:off x="5463398" y="3738535"/>
              <a:ext cx="2666307" cy="307777"/>
            </a:xfrm>
            <a:prstGeom prst="rect">
              <a:avLst/>
            </a:prstGeom>
            <a:noFill/>
          </p:spPr>
          <p:txBody>
            <a:bodyPr wrap="none" rtlCol="0">
              <a:spAutoFit/>
            </a:bodyPr>
            <a:lstStyle/>
            <a:p>
              <a:pPr lvl="0">
                <a:defRPr/>
              </a:pPr>
              <a:r>
                <a:rPr kumimoji="0" lang="en-US" altLang="zh-CN" sz="1400" b="1" i="0" u="none" strike="noStrike" kern="120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n-cs"/>
                </a:rPr>
                <a:t>PART 01    Git</a:t>
              </a:r>
              <a:r>
                <a:rPr lang="zh-CN" altLang="en-US" sz="1400" b="1" dirty="0">
                  <a:solidFill>
                    <a:srgbClr val="F3A463"/>
                  </a:solidFill>
                  <a:latin typeface="微软雅黑" panose="020B0503020204020204" pitchFamily="34" charset="-122"/>
                  <a:ea typeface="微软雅黑" panose="020B0503020204020204" pitchFamily="34" charset="-122"/>
                </a:rPr>
                <a:t>介绍和环境搭建</a:t>
              </a:r>
            </a:p>
          </p:txBody>
        </p:sp>
      </p:grpSp>
      <p:sp>
        <p:nvSpPr>
          <p:cNvPr id="39" name="Freeform 111"/>
          <p:cNvSpPr>
            <a:spLocks noEditPoints="1"/>
          </p:cNvSpPr>
          <p:nvPr/>
        </p:nvSpPr>
        <p:spPr bwMode="auto">
          <a:xfrm>
            <a:off x="4196523" y="1282300"/>
            <a:ext cx="336264" cy="231980"/>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rgbClr val="F3A463"/>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 name="组合 19"/>
          <p:cNvGrpSpPr/>
          <p:nvPr/>
        </p:nvGrpSpPr>
        <p:grpSpPr>
          <a:xfrm>
            <a:off x="4101055" y="2719777"/>
            <a:ext cx="3061015" cy="533400"/>
            <a:chOff x="4775340" y="3621878"/>
            <a:chExt cx="3061015" cy="533400"/>
          </a:xfrm>
        </p:grpSpPr>
        <p:sp>
          <p:nvSpPr>
            <p:cNvPr id="21" name="圆角矩形 20"/>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2"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4" name="TextBox 67"/>
            <p:cNvSpPr txBox="1"/>
            <p:nvPr/>
          </p:nvSpPr>
          <p:spPr>
            <a:xfrm>
              <a:off x="5463398" y="3738535"/>
              <a:ext cx="2372957"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03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GitFlow</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工作流</a:t>
              </a:r>
            </a:p>
          </p:txBody>
        </p:sp>
      </p:grpSp>
      <p:grpSp>
        <p:nvGrpSpPr>
          <p:cNvPr id="25" name="组合 24"/>
          <p:cNvGrpSpPr/>
          <p:nvPr/>
        </p:nvGrpSpPr>
        <p:grpSpPr>
          <a:xfrm>
            <a:off x="4097955" y="3485643"/>
            <a:ext cx="3438683" cy="533400"/>
            <a:chOff x="4775340" y="3621878"/>
            <a:chExt cx="3438683" cy="533400"/>
          </a:xfrm>
        </p:grpSpPr>
        <p:sp>
          <p:nvSpPr>
            <p:cNvPr id="26" name="圆角矩形 25"/>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7"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8" name="TextBox 67"/>
            <p:cNvSpPr txBox="1"/>
            <p:nvPr/>
          </p:nvSpPr>
          <p:spPr>
            <a:xfrm>
              <a:off x="5463398" y="3738535"/>
              <a:ext cx="2750625"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04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IDEA</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中的使用</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版本回退注意事项</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注意事项：</a:t>
            </a:r>
            <a:endParaRPr lang="en-US" altLang="zh-CN" sz="1200" b="1" dirty="0">
              <a:solidFill>
                <a:schemeClr val="tx1"/>
              </a:solidFill>
              <a:latin typeface="+mn-ea"/>
            </a:endParaRP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1.</a:t>
            </a:r>
            <a:r>
              <a:rPr lang="zh-CN" altLang="en-US" sz="1200" dirty="0">
                <a:solidFill>
                  <a:schemeClr val="tx1"/>
                </a:solidFill>
                <a:latin typeface="微软雅黑" panose="020B0503020204020204" pitchFamily="34" charset="-122"/>
                <a:ea typeface="微软雅黑" panose="020B0503020204020204" pitchFamily="34" charset="-122"/>
              </a:rPr>
              <a:t>项目开发过程中，每个人可根据自己的需求进行版本回退。</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2.master</a:t>
            </a:r>
            <a:r>
              <a:rPr lang="zh-CN" altLang="en-US" sz="1200" dirty="0">
                <a:solidFill>
                  <a:schemeClr val="tx1"/>
                </a:solidFill>
                <a:latin typeface="微软雅黑" panose="020B0503020204020204" pitchFamily="34" charset="-122"/>
                <a:ea typeface="微软雅黑" panose="020B0503020204020204" pitchFamily="34" charset="-122"/>
              </a:rPr>
              <a:t>分支未经授权，不可操作回退（因涉及强制推送）。</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3.</a:t>
            </a:r>
            <a:r>
              <a:rPr lang="zh-CN" altLang="en-US" sz="1200" dirty="0">
                <a:solidFill>
                  <a:schemeClr val="tx1"/>
                </a:solidFill>
                <a:latin typeface="微软雅黑" panose="020B0503020204020204" pitchFamily="34" charset="-122"/>
                <a:ea typeface="微软雅黑" panose="020B0503020204020204" pitchFamily="34" charset="-122"/>
              </a:rPr>
              <a:t>开发过程中正常推送分支过程，严禁使用强制推送命令。</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4.</a:t>
            </a:r>
            <a:r>
              <a:rPr lang="zh-CN" altLang="en-US" sz="1200" dirty="0">
                <a:solidFill>
                  <a:schemeClr val="tx1"/>
                </a:solidFill>
                <a:latin typeface="微软雅黑" panose="020B0503020204020204" pitchFamily="34" charset="-122"/>
                <a:ea typeface="微软雅黑" panose="020B0503020204020204" pitchFamily="34" charset="-122"/>
              </a:rPr>
              <a:t>经授权的</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版本回退，</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分支保护在回退后必须恢复保护。</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a:lnSpc>
                <a:spcPct val="150000"/>
              </a:lnSpc>
            </a:pPr>
            <a:endParaRPr lang="en-US" altLang="zh-CN" sz="1200" b="1" dirty="0">
              <a:solidFill>
                <a:schemeClr val="tx1"/>
              </a:solidFill>
              <a:latin typeface="+mn-ea"/>
            </a:endParaRPr>
          </a:p>
        </p:txBody>
      </p:sp>
      <p:pic>
        <p:nvPicPr>
          <p:cNvPr id="6" name="Picture 4" descr="https://timgsa.baidu.com/timg?image&amp;quality=80&amp;size=b9999_10000&amp;sec=1561467630665&amp;di=78e328ffe84cf8723b6751b8a24a458f&amp;imgtype=0&amp;src=http%3A%2F%2Fbmp.skxox.com%2F201712%2F28%2Fesmzs.1040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23124"/>
            <a:ext cx="4032448" cy="2016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分支创建和切换</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创建分支：</a:t>
            </a:r>
            <a:endParaRPr lang="en-US" altLang="zh-CN" sz="1200" b="1" dirty="0">
              <a:solidFill>
                <a:schemeClr val="tx1"/>
              </a:solidFill>
              <a:latin typeface="+mn-ea"/>
            </a:endParaRPr>
          </a:p>
          <a:p>
            <a:pPr marL="360045">
              <a:lnSpc>
                <a:spcPct val="150000"/>
              </a:lnSpc>
            </a:pPr>
            <a:r>
              <a:rPr lang="en-US" altLang="zh-CN" sz="1200" dirty="0">
                <a:solidFill>
                  <a:schemeClr val="tx1"/>
                </a:solidFill>
                <a:latin typeface="+mn-ea"/>
              </a:rPr>
              <a:t>1.git</a:t>
            </a:r>
            <a:r>
              <a:rPr lang="zh-CN" altLang="en-US" sz="1200" dirty="0">
                <a:solidFill>
                  <a:schemeClr val="tx1"/>
                </a:solidFill>
                <a:latin typeface="+mn-ea"/>
              </a:rPr>
              <a:t>服务端远程基于</a:t>
            </a:r>
            <a:r>
              <a:rPr lang="en-US" altLang="zh-CN" sz="1200" dirty="0">
                <a:solidFill>
                  <a:schemeClr val="tx1"/>
                </a:solidFill>
                <a:latin typeface="+mn-ea"/>
              </a:rPr>
              <a:t>master</a:t>
            </a:r>
            <a:r>
              <a:rPr lang="zh-CN" altLang="en-US" sz="1200" dirty="0">
                <a:solidFill>
                  <a:schemeClr val="tx1"/>
                </a:solidFill>
                <a:latin typeface="+mn-ea"/>
              </a:rPr>
              <a:t>分支创建</a:t>
            </a:r>
            <a:r>
              <a:rPr lang="en-US" altLang="zh-CN" sz="1200" dirty="0">
                <a:solidFill>
                  <a:schemeClr val="tx1"/>
                </a:solidFill>
                <a:latin typeface="+mn-ea"/>
              </a:rPr>
              <a:t>dev</a:t>
            </a:r>
            <a:r>
              <a:rPr lang="zh-CN" altLang="en-US" sz="1200" dirty="0">
                <a:solidFill>
                  <a:schemeClr val="tx1"/>
                </a:solidFill>
                <a:latin typeface="+mn-ea"/>
              </a:rPr>
              <a:t>分支（</a:t>
            </a:r>
            <a:r>
              <a:rPr lang="en-US" altLang="zh-CN" sz="1200" dirty="0">
                <a:solidFill>
                  <a:schemeClr val="tx1"/>
                </a:solidFill>
                <a:latin typeface="+mn-ea"/>
              </a:rPr>
              <a:t>Git</a:t>
            </a:r>
            <a:r>
              <a:rPr lang="zh-CN" altLang="en-US" sz="1200" dirty="0">
                <a:solidFill>
                  <a:schemeClr val="tx1"/>
                </a:solidFill>
                <a:latin typeface="+mn-ea"/>
              </a:rPr>
              <a:t>服务器</a:t>
            </a:r>
            <a:r>
              <a:rPr lang="en-US" altLang="zh-CN" sz="1200" dirty="0">
                <a:solidFill>
                  <a:schemeClr val="tx1"/>
                </a:solidFill>
                <a:latin typeface="+mn-ea"/>
              </a:rPr>
              <a:t>-</a:t>
            </a:r>
            <a:r>
              <a:rPr lang="zh-CN" altLang="en-US" sz="1200" dirty="0">
                <a:solidFill>
                  <a:schemeClr val="tx1"/>
                </a:solidFill>
                <a:latin typeface="+mn-ea"/>
              </a:rPr>
              <a:t>项目</a:t>
            </a:r>
            <a:r>
              <a:rPr lang="en-US" altLang="zh-CN" sz="1200" dirty="0">
                <a:solidFill>
                  <a:schemeClr val="tx1"/>
                </a:solidFill>
                <a:latin typeface="+mn-ea"/>
              </a:rPr>
              <a:t>-branch-new branch </a:t>
            </a:r>
            <a:r>
              <a:rPr lang="zh-CN" altLang="en-US" sz="1200" dirty="0">
                <a:solidFill>
                  <a:schemeClr val="tx1"/>
                </a:solidFill>
                <a:latin typeface="+mn-ea"/>
              </a:rPr>
              <a:t>输入分支名称 选择基础分支，也可使用</a:t>
            </a:r>
            <a:r>
              <a:rPr lang="en-US" altLang="zh-CN" sz="1200" dirty="0">
                <a:solidFill>
                  <a:schemeClr val="accent6">
                    <a:lumMod val="75000"/>
                  </a:schemeClr>
                </a:solidFill>
                <a:latin typeface="+mn-ea"/>
              </a:rPr>
              <a:t>[git checkout -b dev]</a:t>
            </a:r>
            <a:r>
              <a:rPr lang="zh-CN" altLang="en-US" sz="1200" dirty="0">
                <a:solidFill>
                  <a:schemeClr val="tx1"/>
                </a:solidFill>
                <a:latin typeface="+mn-ea"/>
              </a:rPr>
              <a:t>）</a:t>
            </a:r>
            <a:endParaRPr lang="en-US" altLang="zh-CN" sz="1200" dirty="0">
              <a:solidFill>
                <a:schemeClr val="tx1"/>
              </a:solidFill>
              <a:latin typeface="+mn-ea"/>
            </a:endParaRPr>
          </a:p>
          <a:p>
            <a:pPr marL="360045">
              <a:lnSpc>
                <a:spcPct val="150000"/>
              </a:lnSpc>
            </a:pPr>
            <a:r>
              <a:rPr lang="en-US" altLang="zh-CN" sz="1200" dirty="0">
                <a:solidFill>
                  <a:schemeClr val="tx1"/>
                </a:solidFill>
                <a:latin typeface="+mn-ea"/>
              </a:rPr>
              <a:t>2.</a:t>
            </a:r>
            <a:r>
              <a:rPr lang="zh-CN" altLang="en-US" sz="1200" dirty="0">
                <a:solidFill>
                  <a:schemeClr val="tx1"/>
                </a:solidFill>
                <a:latin typeface="+mn-ea"/>
              </a:rPr>
              <a:t>输入命令 </a:t>
            </a:r>
            <a:r>
              <a:rPr lang="en-US" altLang="zh-CN" sz="1200" dirty="0">
                <a:solidFill>
                  <a:schemeClr val="accent6">
                    <a:lumMod val="75000"/>
                  </a:schemeClr>
                </a:solidFill>
                <a:latin typeface="+mn-ea"/>
              </a:rPr>
              <a:t>[git branch -a] </a:t>
            </a:r>
            <a:r>
              <a:rPr lang="zh-CN" altLang="en-US" sz="1200" dirty="0">
                <a:solidFill>
                  <a:schemeClr val="tx1"/>
                </a:solidFill>
                <a:latin typeface="+mn-ea"/>
              </a:rPr>
              <a:t>获取远程仓库最新分支状态。</a:t>
            </a:r>
            <a:endParaRPr lang="en-US" altLang="zh-CN" sz="1200" dirty="0">
              <a:solidFill>
                <a:schemeClr val="tx1"/>
              </a:solidFill>
              <a:latin typeface="+mn-ea"/>
            </a:endParaRPr>
          </a:p>
          <a:p>
            <a:pPr>
              <a:lnSpc>
                <a:spcPct val="150000"/>
              </a:lnSpc>
            </a:pPr>
            <a:r>
              <a:rPr lang="zh-CN" altLang="en-US" sz="1200" b="1" dirty="0">
                <a:solidFill>
                  <a:schemeClr val="tx1"/>
                </a:solidFill>
                <a:latin typeface="+mn-ea"/>
              </a:rPr>
              <a:t>切换分支</a:t>
            </a:r>
            <a:endParaRPr lang="en-US" altLang="zh-CN" sz="1200" b="1" dirty="0">
              <a:solidFill>
                <a:schemeClr val="tx1"/>
              </a:solidFill>
              <a:latin typeface="+mn-ea"/>
            </a:endParaRPr>
          </a:p>
          <a:p>
            <a:pPr marL="360045">
              <a:lnSpc>
                <a:spcPct val="150000"/>
              </a:lnSpc>
            </a:pPr>
            <a:r>
              <a:rPr lang="zh-CN" altLang="en-US" sz="1200" dirty="0">
                <a:solidFill>
                  <a:schemeClr val="tx1"/>
                </a:solidFill>
                <a:latin typeface="+mn-ea"/>
              </a:rPr>
              <a:t>输入命令</a:t>
            </a:r>
            <a:r>
              <a:rPr lang="en-US" altLang="zh-CN" sz="1200" dirty="0">
                <a:solidFill>
                  <a:schemeClr val="accent6">
                    <a:lumMod val="75000"/>
                  </a:schemeClr>
                </a:solidFill>
                <a:latin typeface="+mn-ea"/>
              </a:rPr>
              <a:t>[git checkout </a:t>
            </a:r>
            <a:r>
              <a:rPr lang="zh-CN" altLang="en-US" sz="1200" dirty="0">
                <a:solidFill>
                  <a:schemeClr val="accent6">
                    <a:lumMod val="75000"/>
                  </a:schemeClr>
                </a:solidFill>
                <a:latin typeface="+mn-ea"/>
              </a:rPr>
              <a:t>分支名称</a:t>
            </a:r>
            <a:r>
              <a:rPr lang="en-US" altLang="zh-CN" sz="1200" dirty="0">
                <a:solidFill>
                  <a:schemeClr val="accent6">
                    <a:lumMod val="75000"/>
                  </a:schemeClr>
                </a:solidFill>
                <a:latin typeface="+mn-ea"/>
              </a:rPr>
              <a:t>]</a:t>
            </a:r>
            <a:r>
              <a:rPr lang="zh-CN" altLang="en-US" sz="1200" dirty="0">
                <a:solidFill>
                  <a:schemeClr val="tx1"/>
                </a:solidFill>
                <a:latin typeface="+mn-ea"/>
              </a:rPr>
              <a:t>，将代码切换到</a:t>
            </a:r>
            <a:r>
              <a:rPr lang="en-US" altLang="zh-CN" sz="1200" dirty="0">
                <a:solidFill>
                  <a:schemeClr val="tx1"/>
                </a:solidFill>
                <a:latin typeface="+mn-ea"/>
              </a:rPr>
              <a:t>dev</a:t>
            </a:r>
            <a:r>
              <a:rPr lang="zh-CN" altLang="en-US" sz="1200" dirty="0">
                <a:solidFill>
                  <a:schemeClr val="tx1"/>
                </a:solidFill>
                <a:latin typeface="+mn-ea"/>
              </a:rPr>
              <a:t>分支</a:t>
            </a:r>
            <a:endParaRPr lang="en-US" altLang="zh-CN" sz="1200" dirty="0">
              <a:solidFill>
                <a:schemeClr val="tx1"/>
              </a:solidFill>
              <a:latin typeface="+mn-ea"/>
            </a:endParaRPr>
          </a:p>
          <a:p>
            <a:pPr>
              <a:lnSpc>
                <a:spcPct val="150000"/>
              </a:lnSpc>
            </a:pPr>
            <a:r>
              <a:rPr lang="zh-CN" altLang="en-US" sz="1200" dirty="0">
                <a:solidFill>
                  <a:schemeClr val="tx1"/>
                </a:solidFill>
                <a:latin typeface="+mn-ea"/>
              </a:rPr>
              <a:t>注意：分支切换前，请保证当前分支已经提交到远程，未提交的代码或者文件请撤销，包含在暂存区的文件。</a:t>
            </a: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p:txBody>
      </p:sp>
      <p:pic>
        <p:nvPicPr>
          <p:cNvPr id="5" name="图片 4"/>
          <p:cNvPicPr>
            <a:picLocks noChangeAspect="1"/>
          </p:cNvPicPr>
          <p:nvPr/>
        </p:nvPicPr>
        <p:blipFill rotWithShape="1">
          <a:blip r:embed="rId3"/>
          <a:srcRect l="1304" t="16361" r="21764" b="12298"/>
          <a:stretch>
            <a:fillRect/>
          </a:stretch>
        </p:blipFill>
        <p:spPr>
          <a:xfrm>
            <a:off x="611560" y="3075806"/>
            <a:ext cx="3816424" cy="840907"/>
          </a:xfrm>
          <a:prstGeom prst="rect">
            <a:avLst/>
          </a:prstGeom>
        </p:spPr>
      </p:pic>
      <p:pic>
        <p:nvPicPr>
          <p:cNvPr id="7" name="图片 6"/>
          <p:cNvPicPr>
            <a:picLocks noChangeAspect="1"/>
          </p:cNvPicPr>
          <p:nvPr/>
        </p:nvPicPr>
        <p:blipFill rotWithShape="1">
          <a:blip r:embed="rId4"/>
          <a:srcRect t="21582" r="23325" b="15820"/>
          <a:stretch>
            <a:fillRect/>
          </a:stretch>
        </p:blipFill>
        <p:spPr>
          <a:xfrm>
            <a:off x="4716016" y="3075806"/>
            <a:ext cx="3687052" cy="840907"/>
          </a:xfrm>
          <a:prstGeom prst="rect">
            <a:avLst/>
          </a:prstGeom>
        </p:spPr>
      </p:pic>
      <p:sp>
        <p:nvSpPr>
          <p:cNvPr id="8" name="文本框 7"/>
          <p:cNvSpPr txBox="1"/>
          <p:nvPr/>
        </p:nvSpPr>
        <p:spPr>
          <a:xfrm>
            <a:off x="1763688" y="4026017"/>
            <a:ext cx="1008112" cy="276999"/>
          </a:xfrm>
          <a:prstGeom prst="rect">
            <a:avLst/>
          </a:prstGeom>
          <a:noFill/>
        </p:spPr>
        <p:txBody>
          <a:bodyPr wrap="square" rtlCol="0">
            <a:spAutoFit/>
          </a:bodyPr>
          <a:lstStyle/>
          <a:p>
            <a:r>
              <a:rPr kumimoji="1" lang="zh-CN" altLang="en-US" sz="1200" dirty="0"/>
              <a:t>分支情况</a:t>
            </a:r>
          </a:p>
        </p:txBody>
      </p:sp>
      <p:sp>
        <p:nvSpPr>
          <p:cNvPr id="10" name="文本框 9"/>
          <p:cNvSpPr txBox="1"/>
          <p:nvPr/>
        </p:nvSpPr>
        <p:spPr>
          <a:xfrm>
            <a:off x="6055486" y="4018515"/>
            <a:ext cx="1008112" cy="276999"/>
          </a:xfrm>
          <a:prstGeom prst="rect">
            <a:avLst/>
          </a:prstGeom>
          <a:noFill/>
        </p:spPr>
        <p:txBody>
          <a:bodyPr wrap="square" rtlCol="0">
            <a:spAutoFit/>
          </a:bodyPr>
          <a:lstStyle/>
          <a:p>
            <a:r>
              <a:rPr kumimoji="1" lang="zh-CN" altLang="en-US" sz="1200" dirty="0"/>
              <a:t>切换命令</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解决冲突（一）</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冲突出现的原因</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当</a:t>
            </a:r>
            <a:r>
              <a:rPr lang="en-US" altLang="zh-CN" sz="1200" dirty="0">
                <a:solidFill>
                  <a:schemeClr val="tx1"/>
                </a:solidFill>
                <a:latin typeface="+mn-ea"/>
              </a:rPr>
              <a:t>A</a:t>
            </a:r>
            <a:r>
              <a:rPr lang="zh-CN" altLang="en-US" sz="1200" dirty="0">
                <a:solidFill>
                  <a:schemeClr val="tx1"/>
                </a:solidFill>
                <a:latin typeface="+mn-ea"/>
              </a:rPr>
              <a:t>码农和</a:t>
            </a:r>
            <a:r>
              <a:rPr lang="en-US" altLang="zh-CN" sz="1200" dirty="0">
                <a:solidFill>
                  <a:schemeClr val="tx1"/>
                </a:solidFill>
                <a:latin typeface="+mn-ea"/>
              </a:rPr>
              <a:t>B</a:t>
            </a:r>
            <a:r>
              <a:rPr lang="zh-CN" altLang="en-US" sz="1200" dirty="0">
                <a:solidFill>
                  <a:schemeClr val="tx1"/>
                </a:solidFill>
                <a:latin typeface="+mn-ea"/>
              </a:rPr>
              <a:t>码农在同一分支进行代码开发，修改同一个文件的同一行数据时，</a:t>
            </a:r>
            <a:r>
              <a:rPr lang="en-US" altLang="zh-CN" sz="1200" dirty="0">
                <a:solidFill>
                  <a:schemeClr val="tx1"/>
                </a:solidFill>
                <a:latin typeface="+mn-ea"/>
              </a:rPr>
              <a:t>A/B</a:t>
            </a:r>
            <a:r>
              <a:rPr lang="zh-CN" altLang="en-US" sz="1200" dirty="0">
                <a:solidFill>
                  <a:schemeClr val="tx1"/>
                </a:solidFill>
                <a:latin typeface="+mn-ea"/>
              </a:rPr>
              <a:t>先提交，那么后提交的人就会遇到冲突。</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当</a:t>
            </a:r>
            <a:r>
              <a:rPr lang="en-US" altLang="zh-CN" sz="1200" dirty="0">
                <a:solidFill>
                  <a:schemeClr val="tx1"/>
                </a:solidFill>
                <a:latin typeface="+mn-ea"/>
              </a:rPr>
              <a:t>A</a:t>
            </a:r>
            <a:r>
              <a:rPr lang="zh-CN" altLang="en-US" sz="1200" dirty="0">
                <a:solidFill>
                  <a:schemeClr val="tx1"/>
                </a:solidFill>
                <a:latin typeface="+mn-ea"/>
              </a:rPr>
              <a:t>和</a:t>
            </a:r>
            <a:r>
              <a:rPr lang="en-US" altLang="zh-CN" sz="1200" dirty="0">
                <a:solidFill>
                  <a:schemeClr val="tx1"/>
                </a:solidFill>
                <a:latin typeface="+mn-ea"/>
              </a:rPr>
              <a:t>B</a:t>
            </a:r>
            <a:r>
              <a:rPr lang="zh-CN" altLang="en-US" sz="1200" dirty="0">
                <a:solidFill>
                  <a:schemeClr val="tx1"/>
                </a:solidFill>
                <a:latin typeface="+mn-ea"/>
              </a:rPr>
              <a:t>基于同一分支拉取自己的分支开发，修改同一个文件的同一行数据时，需要将自己的版本合并到主分支，当</a:t>
            </a:r>
            <a:r>
              <a:rPr lang="en-US" altLang="zh-CN" sz="1200" dirty="0">
                <a:solidFill>
                  <a:schemeClr val="tx1"/>
                </a:solidFill>
                <a:latin typeface="+mn-ea"/>
              </a:rPr>
              <a:t>A/B</a:t>
            </a:r>
            <a:r>
              <a:rPr lang="zh-CN" altLang="en-US" sz="1200" dirty="0">
                <a:solidFill>
                  <a:schemeClr val="tx1"/>
                </a:solidFill>
                <a:latin typeface="+mn-ea"/>
              </a:rPr>
              <a:t>先合并到主分支，那么后一个合并到此分支的人，就会遇到冲突。</a:t>
            </a:r>
            <a:endParaRPr lang="en-US" altLang="zh-CN" sz="1200" dirty="0">
              <a:solidFill>
                <a:schemeClr val="tx1"/>
              </a:solidFill>
              <a:latin typeface="+mn-ea"/>
            </a:endParaRPr>
          </a:p>
          <a:p>
            <a:pPr>
              <a:lnSpc>
                <a:spcPct val="150000"/>
              </a:lnSpc>
            </a:pPr>
            <a:r>
              <a:rPr lang="zh-CN" altLang="en-US" sz="1200" b="1" dirty="0">
                <a:solidFill>
                  <a:schemeClr val="tx1"/>
                </a:solidFill>
                <a:latin typeface="+mn-ea"/>
              </a:rPr>
              <a:t>冲突情况模拟</a:t>
            </a:r>
            <a:endParaRPr lang="en-US" altLang="zh-CN" sz="1200" b="1"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模拟用户</a:t>
            </a:r>
            <a:r>
              <a:rPr lang="en-US" altLang="zh-CN" sz="1200" dirty="0">
                <a:solidFill>
                  <a:schemeClr val="tx1"/>
                </a:solidFill>
                <a:latin typeface="+mn-ea"/>
              </a:rPr>
              <a:t>2</a:t>
            </a:r>
            <a:r>
              <a:rPr lang="zh-CN" altLang="en-US" sz="1200" dirty="0">
                <a:solidFill>
                  <a:schemeClr val="tx1"/>
                </a:solidFill>
                <a:latin typeface="+mn-ea"/>
              </a:rPr>
              <a:t>工作空间修改文件并提交到远程库</a:t>
            </a:r>
            <a:endParaRPr lang="en-US" altLang="zh-CN" sz="1200" dirty="0">
              <a:solidFill>
                <a:schemeClr val="tx1"/>
              </a:solidFill>
              <a:latin typeface="+mn-ea"/>
            </a:endParaRPr>
          </a:p>
          <a:p>
            <a:pPr marL="360045" indent="-228600">
              <a:lnSpc>
                <a:spcPct val="150000"/>
              </a:lnSpc>
              <a:buFont typeface="+mj-lt"/>
              <a:buAutoNum type="arabicPeriod"/>
            </a:pPr>
            <a:r>
              <a:rPr lang="zh-CN" altLang="en-US" sz="1200" dirty="0">
                <a:solidFill>
                  <a:schemeClr val="tx1"/>
                </a:solidFill>
                <a:latin typeface="+mn-ea"/>
              </a:rPr>
              <a:t>用户</a:t>
            </a:r>
            <a:r>
              <a:rPr lang="en-US" altLang="zh-CN" sz="1200" dirty="0">
                <a:solidFill>
                  <a:schemeClr val="tx1"/>
                </a:solidFill>
                <a:latin typeface="+mn-ea"/>
              </a:rPr>
              <a:t>1</a:t>
            </a:r>
            <a:r>
              <a:rPr lang="zh-CN" altLang="en-US" sz="1200" dirty="0">
                <a:solidFill>
                  <a:schemeClr val="tx1"/>
                </a:solidFill>
                <a:latin typeface="+mn-ea"/>
              </a:rPr>
              <a:t>修改文件，提交到本地库，并拉取代码，会遇到冲突，冲突的文件会显示黄色叹号</a:t>
            </a: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p:txBody>
      </p:sp>
      <p:sp>
        <p:nvSpPr>
          <p:cNvPr id="8" name="文本框 7"/>
          <p:cNvSpPr txBox="1"/>
          <p:nvPr/>
        </p:nvSpPr>
        <p:spPr>
          <a:xfrm>
            <a:off x="4067944" y="4071517"/>
            <a:ext cx="1008112" cy="276999"/>
          </a:xfrm>
          <a:prstGeom prst="rect">
            <a:avLst/>
          </a:prstGeom>
          <a:noFill/>
        </p:spPr>
        <p:txBody>
          <a:bodyPr wrap="square" rtlCol="0">
            <a:spAutoFit/>
          </a:bodyPr>
          <a:lstStyle/>
          <a:p>
            <a:r>
              <a:rPr kumimoji="1" lang="zh-CN" altLang="en-US" sz="1200" dirty="0"/>
              <a:t>冲突提示</a:t>
            </a:r>
          </a:p>
        </p:txBody>
      </p:sp>
      <p:pic>
        <p:nvPicPr>
          <p:cNvPr id="9" name="图片 8"/>
          <p:cNvPicPr>
            <a:picLocks noChangeAspect="1"/>
          </p:cNvPicPr>
          <p:nvPr/>
        </p:nvPicPr>
        <p:blipFill rotWithShape="1">
          <a:blip r:embed="rId3"/>
          <a:srcRect l="-2430" t="58648" r="14956" b="15256"/>
          <a:stretch>
            <a:fillRect/>
          </a:stretch>
        </p:blipFill>
        <p:spPr>
          <a:xfrm>
            <a:off x="2483768" y="3266060"/>
            <a:ext cx="3944343" cy="65065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t>解决冲突（二）</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微软雅黑" panose="020B0503020204020204" pitchFamily="34" charset="-122"/>
                <a:ea typeface="微软雅黑" panose="020B0503020204020204" pitchFamily="34" charset="-122"/>
              </a:rPr>
              <a:t>冲突文件解释</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&lt;&lt;&lt;&lt;&lt;&lt;&lt; HEAD</a:t>
            </a:r>
          </a:p>
          <a:p>
            <a:pPr marL="360045">
              <a:lnSpc>
                <a:spcPct val="150000"/>
              </a:lnSpc>
            </a:pPr>
            <a:r>
              <a:rPr lang="zh-CN" altLang="en-US" sz="1200" dirty="0">
                <a:solidFill>
                  <a:schemeClr val="tx1"/>
                </a:solidFill>
                <a:latin typeface="微软雅黑" panose="020B0503020204020204" pitchFamily="34" charset="-122"/>
                <a:ea typeface="微软雅黑" panose="020B0503020204020204" pitchFamily="34" charset="-122"/>
              </a:rPr>
              <a:t>我是用户</a:t>
            </a:r>
            <a:r>
              <a:rPr lang="en-US" altLang="zh-CN" sz="1200" dirty="0">
                <a:solidFill>
                  <a:schemeClr val="tx1"/>
                </a:solidFill>
                <a:latin typeface="微软雅黑" panose="020B0503020204020204" pitchFamily="34" charset="-122"/>
                <a:ea typeface="微软雅黑" panose="020B0503020204020204" pitchFamily="34" charset="-122"/>
              </a:rPr>
              <a:t>1</a:t>
            </a:r>
            <a:r>
              <a:rPr lang="zh-CN" altLang="en-US" sz="1200" dirty="0">
                <a:solidFill>
                  <a:schemeClr val="tx1"/>
                </a:solidFill>
                <a:latin typeface="微软雅黑" panose="020B0503020204020204" pitchFamily="34" charset="-122"/>
                <a:ea typeface="微软雅黑" panose="020B0503020204020204" pitchFamily="34" charset="-122"/>
              </a:rPr>
              <a:t>提交的数据</a:t>
            </a: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a:t>
            </a:r>
          </a:p>
          <a:p>
            <a:pPr marL="360045">
              <a:lnSpc>
                <a:spcPct val="150000"/>
              </a:lnSpc>
            </a:pPr>
            <a:r>
              <a:rPr lang="zh-CN" altLang="en-US" sz="1200" dirty="0">
                <a:solidFill>
                  <a:schemeClr val="tx1"/>
                </a:solidFill>
                <a:latin typeface="微软雅黑" panose="020B0503020204020204" pitchFamily="34" charset="-122"/>
                <a:ea typeface="微软雅黑" panose="020B0503020204020204" pitchFamily="34" charset="-122"/>
              </a:rPr>
              <a:t>我是用户</a:t>
            </a:r>
            <a:r>
              <a:rPr lang="en-US" altLang="zh-CN" sz="1200" dirty="0">
                <a:solidFill>
                  <a:schemeClr val="tx1"/>
                </a:solidFill>
                <a:latin typeface="微软雅黑" panose="020B0503020204020204" pitchFamily="34" charset="-122"/>
                <a:ea typeface="微软雅黑" panose="020B0503020204020204" pitchFamily="34" charset="-122"/>
              </a:rPr>
              <a:t>2</a:t>
            </a:r>
            <a:r>
              <a:rPr lang="zh-CN" altLang="en-US" sz="1200" dirty="0">
                <a:solidFill>
                  <a:schemeClr val="tx1"/>
                </a:solidFill>
                <a:latin typeface="微软雅黑" panose="020B0503020204020204" pitchFamily="34" charset="-122"/>
                <a:ea typeface="微软雅黑" panose="020B0503020204020204" pitchFamily="34" charset="-122"/>
              </a:rPr>
              <a:t>提交的数据</a:t>
            </a:r>
          </a:p>
          <a:p>
            <a:pPr marL="360045">
              <a:lnSpc>
                <a:spcPct val="150000"/>
              </a:lnSpc>
            </a:pPr>
            <a:r>
              <a:rPr lang="en-US" altLang="zh-CN" sz="1200" dirty="0">
                <a:solidFill>
                  <a:schemeClr val="tx1"/>
                </a:solidFill>
                <a:latin typeface="微软雅黑" panose="020B0503020204020204" pitchFamily="34" charset="-122"/>
                <a:ea typeface="微软雅黑" panose="020B0503020204020204" pitchFamily="34" charset="-122"/>
              </a:rPr>
              <a:t>&gt;&gt;&gt;&gt;&gt;&gt;&gt; 199259cdc9ee2475740f0a5d860369be65795b22</a:t>
            </a:r>
          </a:p>
          <a:p>
            <a:pPr marL="5886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冲突中以七个左尖括号开始，</a:t>
            </a:r>
            <a:r>
              <a:rPr lang="en-US" altLang="zh-CN" sz="1200" dirty="0">
                <a:solidFill>
                  <a:schemeClr val="tx1"/>
                </a:solidFill>
                <a:latin typeface="微软雅黑" panose="020B0503020204020204" pitchFamily="34" charset="-122"/>
                <a:ea typeface="微软雅黑" panose="020B0503020204020204" pitchFamily="34" charset="-122"/>
              </a:rPr>
              <a:t>head</a:t>
            </a:r>
            <a:r>
              <a:rPr lang="zh-CN" altLang="en-US" sz="1200" dirty="0">
                <a:solidFill>
                  <a:schemeClr val="tx1"/>
                </a:solidFill>
                <a:latin typeface="微软雅黑" panose="020B0503020204020204" pitchFamily="34" charset="-122"/>
                <a:ea typeface="微软雅黑" panose="020B0503020204020204" pitchFamily="34" charset="-122"/>
              </a:rPr>
              <a:t>和五个等号之间（红色）为当前用户要提交的内容</a:t>
            </a:r>
            <a:endParaRPr lang="en-US" altLang="zh-CN" sz="1200" dirty="0">
              <a:solidFill>
                <a:schemeClr val="tx1"/>
              </a:solidFill>
              <a:latin typeface="微软雅黑" panose="020B0503020204020204" pitchFamily="34" charset="-122"/>
              <a:ea typeface="微软雅黑" panose="020B0503020204020204" pitchFamily="34" charset="-122"/>
            </a:endParaRPr>
          </a:p>
          <a:p>
            <a:pPr marL="5886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等号到右尖括号区间（蓝色部分），为远程仓库的信息，右尖括号后面是远程的版本号</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solidFill>
                <a:latin typeface="微软雅黑" panose="020B0503020204020204" pitchFamily="34" charset="-122"/>
                <a:ea typeface="微软雅黑" panose="020B0503020204020204" pitchFamily="34" charset="-122"/>
              </a:rPr>
              <a:t>冲突文件修改</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5886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判断远程分支保留哪个用户的内容（开发过程涉及文件过多就一个一个解决冲突文件，不清楚保留结果，就与提交此文件的人沟通，来保证程序可用）</a:t>
            </a:r>
            <a:endParaRPr lang="en-US" altLang="zh-CN" sz="1200" dirty="0">
              <a:solidFill>
                <a:schemeClr val="tx1"/>
              </a:solidFill>
              <a:latin typeface="微软雅黑" panose="020B0503020204020204" pitchFamily="34" charset="-122"/>
              <a:ea typeface="微软雅黑" panose="020B0503020204020204" pitchFamily="34" charset="-122"/>
            </a:endParaRPr>
          </a:p>
          <a:p>
            <a:pPr marL="5886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需要将</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提示的</a:t>
            </a:r>
            <a:r>
              <a:rPr lang="en-US" altLang="zh-CN" sz="1200" dirty="0">
                <a:solidFill>
                  <a:schemeClr val="tx1"/>
                </a:solidFill>
                <a:latin typeface="微软雅黑" panose="020B0503020204020204" pitchFamily="34" charset="-122"/>
                <a:ea typeface="微软雅黑" panose="020B0503020204020204" pitchFamily="34" charset="-122"/>
              </a:rPr>
              <a:t>head</a:t>
            </a:r>
            <a:r>
              <a:rPr lang="zh-CN" altLang="en-US" sz="1200" dirty="0">
                <a:solidFill>
                  <a:schemeClr val="tx1"/>
                </a:solidFill>
                <a:latin typeface="微软雅黑" panose="020B0503020204020204" pitchFamily="34" charset="-122"/>
                <a:ea typeface="微软雅黑" panose="020B0503020204020204" pitchFamily="34" charset="-122"/>
              </a:rPr>
              <a:t>和尖括号等标识去除</a:t>
            </a:r>
            <a:endParaRPr lang="en-US" altLang="zh-CN" sz="1200" dirty="0">
              <a:solidFill>
                <a:schemeClr val="tx1"/>
              </a:solidFill>
              <a:latin typeface="微软雅黑" panose="020B0503020204020204" pitchFamily="34" charset="-122"/>
              <a:ea typeface="微软雅黑" panose="020B0503020204020204" pitchFamily="34" charset="-122"/>
            </a:endParaRPr>
          </a:p>
          <a:p>
            <a:pPr marL="5886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将修改后的文件提交到本地仓库，并按照步骤推送到远程仓库，冲突解决完毕</a:t>
            </a:r>
          </a:p>
          <a:p>
            <a:pPr>
              <a:lnSpc>
                <a:spcPct val="150000"/>
              </a:lnSpc>
            </a:pPr>
            <a:endParaRPr lang="en-US" altLang="zh-CN" sz="1200" dirty="0">
              <a:solidFill>
                <a:schemeClr val="tx1"/>
              </a:solidFill>
              <a:latin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二、</a:t>
            </a:r>
            <a:r>
              <a:rPr lang="en-US" altLang="zh-CN" sz="1800" dirty="0"/>
              <a:t> Git</a:t>
            </a:r>
            <a:r>
              <a:rPr lang="zh-CN" altLang="en-US" sz="1800" dirty="0"/>
              <a:t>常用命令的使用</a:t>
            </a:r>
            <a:r>
              <a:rPr lang="en-US" altLang="zh-CN" sz="1400" dirty="0">
                <a:solidFill>
                  <a:schemeClr val="tx1"/>
                </a:solidFill>
              </a:rPr>
              <a:t>- </a:t>
            </a:r>
            <a:r>
              <a:rPr lang="zh-CN" altLang="en-US" sz="1400" dirty="0">
                <a:solidFill>
                  <a:schemeClr val="tx1"/>
                </a:solidFill>
              </a:rPr>
              <a:t>规范提交流程图</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提交规范流程图</a:t>
            </a:r>
            <a:endParaRPr lang="en-US" altLang="zh-CN" sz="1200" b="1"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a:p>
            <a:pPr>
              <a:lnSpc>
                <a:spcPct val="150000"/>
              </a:lnSpc>
            </a:pPr>
            <a:r>
              <a:rPr lang="zh-CN" altLang="en-US" sz="1200" dirty="0">
                <a:solidFill>
                  <a:schemeClr val="tx1"/>
                </a:solidFill>
                <a:latin typeface="+mn-ea"/>
              </a:rPr>
              <a:t>注意：代码推送到远程分支前，一定要</a:t>
            </a:r>
            <a:r>
              <a:rPr lang="en-US" altLang="zh-CN" sz="1200" dirty="0">
                <a:solidFill>
                  <a:schemeClr val="tx1"/>
                </a:solidFill>
                <a:latin typeface="+mn-ea"/>
              </a:rPr>
              <a:t>pull,</a:t>
            </a:r>
            <a:r>
              <a:rPr lang="zh-CN" altLang="en-US" sz="1200" dirty="0">
                <a:solidFill>
                  <a:schemeClr val="tx1"/>
                </a:solidFill>
                <a:latin typeface="+mn-ea"/>
              </a:rPr>
              <a:t>就能避免冲掉别人代码的情况</a:t>
            </a:r>
            <a:endParaRPr lang="en-US" altLang="zh-CN" sz="1200" dirty="0">
              <a:solidFill>
                <a:schemeClr val="tx1"/>
              </a:solidFill>
              <a:latin typeface="+mn-ea"/>
            </a:endParaRPr>
          </a:p>
          <a:p>
            <a:pPr>
              <a:lnSpc>
                <a:spcPct val="150000"/>
              </a:lnSpc>
            </a:pPr>
            <a:endParaRPr lang="en-US" altLang="zh-CN" sz="1200" dirty="0">
              <a:solidFill>
                <a:schemeClr val="tx1"/>
              </a:solidFill>
              <a:latin typeface="+mn-ea"/>
            </a:endParaRPr>
          </a:p>
        </p:txBody>
      </p:sp>
      <p:pic>
        <p:nvPicPr>
          <p:cNvPr id="5" name="图片 4"/>
          <p:cNvPicPr>
            <a:picLocks noChangeAspect="1"/>
          </p:cNvPicPr>
          <p:nvPr/>
        </p:nvPicPr>
        <p:blipFill>
          <a:blip r:embed="rId3"/>
          <a:stretch>
            <a:fillRect/>
          </a:stretch>
        </p:blipFill>
        <p:spPr>
          <a:xfrm>
            <a:off x="1464261" y="1059582"/>
            <a:ext cx="5472608" cy="33040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7955" y="1168557"/>
            <a:ext cx="533400" cy="533400"/>
            <a:chOff x="4097955" y="1915567"/>
            <a:chExt cx="533400" cy="533400"/>
          </a:xfrm>
        </p:grpSpPr>
        <p:sp>
          <p:nvSpPr>
            <p:cNvPr id="35" name="圆角矩形 34"/>
            <p:cNvSpPr/>
            <p:nvPr/>
          </p:nvSpPr>
          <p:spPr>
            <a:xfrm>
              <a:off x="4097955" y="191556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14" name="Freeform 132"/>
            <p:cNvSpPr>
              <a:spLocks noChangeAspect="1" noEditPoints="1"/>
            </p:cNvSpPr>
            <p:nvPr/>
          </p:nvSpPr>
          <p:spPr bwMode="auto">
            <a:xfrm>
              <a:off x="4222858" y="204680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
        <p:nvSpPr>
          <p:cNvPr id="30" name="TextBox 67"/>
          <p:cNvSpPr txBox="1"/>
          <p:nvPr/>
        </p:nvSpPr>
        <p:spPr>
          <a:xfrm>
            <a:off x="4786013" y="2032224"/>
            <a:ext cx="2666307" cy="307777"/>
          </a:xfrm>
          <a:prstGeom prst="rect">
            <a:avLst/>
          </a:prstGeom>
          <a:noFill/>
        </p:spPr>
        <p:txBody>
          <a:bodyPr wrap="none" rtlCol="0">
            <a:spAutoFit/>
          </a:bodyPr>
          <a:lstStyle/>
          <a:p>
            <a:pPr>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02    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常用命令的使用</a:t>
            </a:r>
          </a:p>
        </p:txBody>
      </p:sp>
      <p:grpSp>
        <p:nvGrpSpPr>
          <p:cNvPr id="49" name="组合 48"/>
          <p:cNvGrpSpPr/>
          <p:nvPr/>
        </p:nvGrpSpPr>
        <p:grpSpPr>
          <a:xfrm>
            <a:off x="1547664" y="1677864"/>
            <a:ext cx="1656184" cy="1656184"/>
            <a:chOff x="706852" y="1347614"/>
            <a:chExt cx="2352980" cy="2352980"/>
          </a:xfrm>
        </p:grpSpPr>
        <p:grpSp>
          <p:nvGrpSpPr>
            <p:cNvPr id="50" name="组合 49"/>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p:cNvSpPr/>
            <p:nvPr/>
          </p:nvSpPr>
          <p:spPr>
            <a:xfrm>
              <a:off x="1033496" y="2002394"/>
              <a:ext cx="1652198" cy="764339"/>
            </a:xfrm>
            <a:prstGeom prst="rect">
              <a:avLst/>
            </a:prstGeom>
          </p:spPr>
          <p:txBody>
            <a:bodyPr wrap="square">
              <a:spAutoFit/>
            </a:bodyPr>
            <a:lstStyle/>
            <a:p>
              <a:pPr marL="0" marR="0" lvl="0" indent="0" algn="ctr" defTabSz="934085"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n-cs"/>
                </a:rPr>
                <a:t>目 录</a:t>
              </a:r>
            </a:p>
          </p:txBody>
        </p:sp>
        <p:sp>
          <p:nvSpPr>
            <p:cNvPr id="52" name="Rectangle 4"/>
            <p:cNvSpPr txBox="1">
              <a:spLocks noChangeArrowheads="1"/>
            </p:cNvSpPr>
            <p:nvPr/>
          </p:nvSpPr>
          <p:spPr bwMode="auto">
            <a:xfrm>
              <a:off x="1143145" y="2852870"/>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rPr>
                <a:t>content</a:t>
              </a:r>
              <a:endParaRPr kumimoji="0" lang="zh-CN" altLang="en-US"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endParaRPr>
            </a:p>
          </p:txBody>
        </p:sp>
      </p:grpSp>
      <p:sp>
        <p:nvSpPr>
          <p:cNvPr id="38" name="TextBox 67"/>
          <p:cNvSpPr txBox="1"/>
          <p:nvPr/>
        </p:nvSpPr>
        <p:spPr>
          <a:xfrm>
            <a:off x="4786013" y="1248247"/>
            <a:ext cx="2666307" cy="307777"/>
          </a:xfrm>
          <a:prstGeom prst="rect">
            <a:avLst/>
          </a:prstGeom>
          <a:noFill/>
        </p:spPr>
        <p:txBody>
          <a:bodyPr wrap="none" rtlCol="0">
            <a:spAutoFit/>
          </a:bodyPr>
          <a:lstStyle/>
          <a:p>
            <a:pPr>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01    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介绍和环境搭建</a:t>
            </a:r>
          </a:p>
        </p:txBody>
      </p:sp>
      <p:grpSp>
        <p:nvGrpSpPr>
          <p:cNvPr id="4" name="组合 3"/>
          <p:cNvGrpSpPr/>
          <p:nvPr/>
        </p:nvGrpSpPr>
        <p:grpSpPr>
          <a:xfrm>
            <a:off x="4097955" y="2738836"/>
            <a:ext cx="533400" cy="533400"/>
            <a:chOff x="4097955" y="1953911"/>
            <a:chExt cx="533400" cy="533400"/>
          </a:xfrm>
        </p:grpSpPr>
        <p:sp>
          <p:nvSpPr>
            <p:cNvPr id="36" name="圆角矩形 35"/>
            <p:cNvSpPr/>
            <p:nvPr/>
          </p:nvSpPr>
          <p:spPr>
            <a:xfrm>
              <a:off x="4097955" y="1953911"/>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39" name="Freeform 111"/>
            <p:cNvSpPr>
              <a:spLocks noEditPoints="1"/>
            </p:cNvSpPr>
            <p:nvPr/>
          </p:nvSpPr>
          <p:spPr bwMode="auto">
            <a:xfrm>
              <a:off x="4196523" y="2104621"/>
              <a:ext cx="336264" cy="231980"/>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rgbClr val="F3A463"/>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组合 5"/>
          <p:cNvGrpSpPr/>
          <p:nvPr/>
        </p:nvGrpSpPr>
        <p:grpSpPr>
          <a:xfrm>
            <a:off x="4092788" y="1972556"/>
            <a:ext cx="533400" cy="533400"/>
            <a:chOff x="4101055" y="2719777"/>
            <a:chExt cx="533400" cy="533400"/>
          </a:xfrm>
        </p:grpSpPr>
        <p:sp>
          <p:nvSpPr>
            <p:cNvPr id="21" name="圆角矩形 20"/>
            <p:cNvSpPr/>
            <p:nvPr/>
          </p:nvSpPr>
          <p:spPr>
            <a:xfrm>
              <a:off x="4101055" y="271977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2" name="Freeform 132"/>
            <p:cNvSpPr>
              <a:spLocks noChangeAspect="1" noEditPoints="1"/>
            </p:cNvSpPr>
            <p:nvPr/>
          </p:nvSpPr>
          <p:spPr bwMode="auto">
            <a:xfrm>
              <a:off x="4225958" y="285101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
        <p:nvSpPr>
          <p:cNvPr id="24" name="TextBox 67"/>
          <p:cNvSpPr txBox="1"/>
          <p:nvPr/>
        </p:nvSpPr>
        <p:spPr>
          <a:xfrm>
            <a:off x="4789113" y="2836434"/>
            <a:ext cx="2372957" cy="307777"/>
          </a:xfrm>
          <a:prstGeom prst="rect">
            <a:avLst/>
          </a:prstGeom>
          <a:noFill/>
        </p:spPr>
        <p:txBody>
          <a:bodyPr wrap="none" rtlCol="0">
            <a:spAutoFit/>
          </a:bodyPr>
          <a:lstStyle/>
          <a:p>
            <a:pPr lvl="0">
              <a:defRPr/>
            </a:pPr>
            <a:r>
              <a:rPr lang="en-US" altLang="zh-CN" sz="1400" b="1" dirty="0">
                <a:solidFill>
                  <a:srgbClr val="F3A463"/>
                </a:solidFill>
                <a:latin typeface="微软雅黑" panose="020B0503020204020204" pitchFamily="34" charset="-122"/>
                <a:ea typeface="微软雅黑" panose="020B0503020204020204" pitchFamily="34" charset="-122"/>
              </a:rPr>
              <a:t>PART 03    GitFlow</a:t>
            </a:r>
            <a:r>
              <a:rPr lang="zh-CN" altLang="en-US" sz="1400" b="1" dirty="0">
                <a:solidFill>
                  <a:srgbClr val="F3A463"/>
                </a:solidFill>
                <a:latin typeface="微软雅黑" panose="020B0503020204020204" pitchFamily="34" charset="-122"/>
                <a:ea typeface="微软雅黑" panose="020B0503020204020204" pitchFamily="34" charset="-122"/>
              </a:rPr>
              <a:t>工作流</a:t>
            </a:r>
          </a:p>
        </p:txBody>
      </p:sp>
      <p:grpSp>
        <p:nvGrpSpPr>
          <p:cNvPr id="25" name="组合 24"/>
          <p:cNvGrpSpPr/>
          <p:nvPr/>
        </p:nvGrpSpPr>
        <p:grpSpPr>
          <a:xfrm>
            <a:off x="4097955" y="3485643"/>
            <a:ext cx="3438683" cy="533400"/>
            <a:chOff x="4775340" y="3621878"/>
            <a:chExt cx="3438683" cy="533400"/>
          </a:xfrm>
        </p:grpSpPr>
        <p:sp>
          <p:nvSpPr>
            <p:cNvPr id="26" name="圆角矩形 25"/>
            <p:cNvSpPr/>
            <p:nvPr/>
          </p:nvSpPr>
          <p:spPr>
            <a:xfrm>
              <a:off x="4775340" y="3621878"/>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7" name="Freeform 132"/>
            <p:cNvSpPr>
              <a:spLocks noChangeAspect="1" noEditPoints="1"/>
            </p:cNvSpPr>
            <p:nvPr/>
          </p:nvSpPr>
          <p:spPr bwMode="auto">
            <a:xfrm>
              <a:off x="4900243" y="3753112"/>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sp>
          <p:nvSpPr>
            <p:cNvPr id="28" name="TextBox 67"/>
            <p:cNvSpPr txBox="1"/>
            <p:nvPr/>
          </p:nvSpPr>
          <p:spPr>
            <a:xfrm>
              <a:off x="5463398" y="3738535"/>
              <a:ext cx="2750625" cy="307777"/>
            </a:xfrm>
            <a:prstGeom prst="rect">
              <a:avLst/>
            </a:prstGeom>
            <a:noFill/>
          </p:spPr>
          <p:txBody>
            <a:bodyPr wrap="none" rtlCol="0">
              <a:spAutoFit/>
            </a:bodyPr>
            <a:lstStyle/>
            <a:p>
              <a:pPr lvl="0"/>
              <a:r>
                <a:rPr kumimoji="0" lang="en-US" altLang="zh-CN" sz="1400" b="1"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rPr>
                <a:t>PART 04    </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IDEA</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中的使用</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三、</a:t>
            </a:r>
            <a:r>
              <a:rPr lang="en-US" altLang="zh-CN" sz="1800" dirty="0"/>
              <a:t> GitFlow</a:t>
            </a:r>
            <a:r>
              <a:rPr lang="zh-CN" altLang="en-US" sz="1800" dirty="0"/>
              <a:t>工作流</a:t>
            </a:r>
            <a:r>
              <a:rPr lang="en-US" altLang="zh-CN" sz="1400" dirty="0">
                <a:solidFill>
                  <a:schemeClr val="tx1"/>
                </a:solidFill>
              </a:rPr>
              <a:t>- </a:t>
            </a:r>
            <a:r>
              <a:rPr lang="zh-CN" altLang="en-US" sz="1400" dirty="0">
                <a:solidFill>
                  <a:schemeClr val="tx1"/>
                </a:solidFill>
              </a:rPr>
              <a:t>简介</a:t>
            </a:r>
            <a:endParaRPr lang="zh-CN" altLang="en-US" sz="11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j-ea"/>
              </a:rPr>
              <a:t>简介：</a:t>
            </a:r>
            <a:endParaRPr lang="en-US" altLang="zh-CN" sz="1200" b="1" dirty="0">
              <a:solidFill>
                <a:schemeClr val="tx1"/>
              </a:solidFill>
              <a:latin typeface="+mj-ea"/>
            </a:endParaRPr>
          </a:p>
          <a:p>
            <a:pPr marL="360045" indent="-228600">
              <a:lnSpc>
                <a:spcPct val="150000"/>
              </a:lnSpc>
              <a:buFont typeface="+mj-lt"/>
              <a:buAutoNum type="arabicPeriod"/>
            </a:pPr>
            <a:r>
              <a:rPr lang="en-US" altLang="zh-CN" sz="1200" dirty="0">
                <a:solidFill>
                  <a:schemeClr val="tx1"/>
                </a:solidFill>
                <a:latin typeface="+mj-ea"/>
              </a:rPr>
              <a:t>Git Flow</a:t>
            </a:r>
            <a:r>
              <a:rPr lang="zh-CN" altLang="en-US" sz="1200" dirty="0">
                <a:solidFill>
                  <a:schemeClr val="tx1"/>
                </a:solidFill>
                <a:latin typeface="+mj-ea"/>
              </a:rPr>
              <a:t>是一套基于</a:t>
            </a:r>
            <a:r>
              <a:rPr lang="en-US" altLang="zh-CN" sz="1200" dirty="0">
                <a:solidFill>
                  <a:schemeClr val="tx1"/>
                </a:solidFill>
                <a:latin typeface="+mj-ea"/>
              </a:rPr>
              <a:t>git</a:t>
            </a:r>
            <a:r>
              <a:rPr lang="zh-CN" altLang="en-US" sz="1200" dirty="0">
                <a:solidFill>
                  <a:schemeClr val="tx1"/>
                </a:solidFill>
                <a:latin typeface="+mj-ea"/>
              </a:rPr>
              <a:t>的工作流程，这个工作流程围绕着</a:t>
            </a:r>
            <a:r>
              <a:rPr lang="en-US" altLang="zh-CN" sz="1200" dirty="0">
                <a:solidFill>
                  <a:schemeClr val="tx1"/>
                </a:solidFill>
                <a:latin typeface="+mj-ea"/>
              </a:rPr>
              <a:t>project</a:t>
            </a:r>
            <a:r>
              <a:rPr lang="zh-CN" altLang="en-US" sz="1200" dirty="0">
                <a:solidFill>
                  <a:schemeClr val="tx1"/>
                </a:solidFill>
                <a:latin typeface="+mj-ea"/>
              </a:rPr>
              <a:t>的发布</a:t>
            </a:r>
            <a:r>
              <a:rPr lang="en-US" altLang="zh-CN" sz="1200" dirty="0">
                <a:solidFill>
                  <a:schemeClr val="tx1"/>
                </a:solidFill>
                <a:latin typeface="+mj-ea"/>
              </a:rPr>
              <a:t>(release)</a:t>
            </a:r>
            <a:r>
              <a:rPr lang="zh-CN" altLang="en-US" sz="1200" dirty="0">
                <a:solidFill>
                  <a:schemeClr val="tx1"/>
                </a:solidFill>
                <a:latin typeface="+mj-ea"/>
              </a:rPr>
              <a:t>定义了一个严格的如何建立分支的模型。</a:t>
            </a:r>
          </a:p>
          <a:p>
            <a:pPr marL="360045" indent="-228600">
              <a:lnSpc>
                <a:spcPct val="150000"/>
              </a:lnSpc>
              <a:buFont typeface="+mj-lt"/>
              <a:buAutoNum type="arabicPeriod"/>
            </a:pPr>
            <a:r>
              <a:rPr lang="en-US" altLang="zh-CN" sz="1200" dirty="0">
                <a:solidFill>
                  <a:schemeClr val="tx1"/>
                </a:solidFill>
                <a:latin typeface="+mj-ea"/>
              </a:rPr>
              <a:t>Git</a:t>
            </a:r>
            <a:r>
              <a:rPr lang="zh-CN" altLang="en-US" sz="1200" dirty="0">
                <a:solidFill>
                  <a:schemeClr val="tx1"/>
                </a:solidFill>
                <a:latin typeface="+mj-ea"/>
              </a:rPr>
              <a:t>建分支是非常灵活的，我们可以任意建立分支，对任意分支再分支，分支开发完后再合并。</a:t>
            </a:r>
          </a:p>
          <a:p>
            <a:pPr marL="360045" indent="-228600">
              <a:lnSpc>
                <a:spcPct val="150000"/>
              </a:lnSpc>
              <a:buFont typeface="+mj-lt"/>
              <a:buAutoNum type="arabicPeriod"/>
            </a:pPr>
            <a:r>
              <a:rPr lang="zh-CN" altLang="en-US" sz="1200" dirty="0">
                <a:solidFill>
                  <a:schemeClr val="tx1"/>
                </a:solidFill>
                <a:latin typeface="+mj-ea"/>
              </a:rPr>
              <a:t>简而言之就是每一个未来版本</a:t>
            </a:r>
            <a:r>
              <a:rPr lang="en-US" altLang="zh-CN" sz="1200" dirty="0">
                <a:solidFill>
                  <a:schemeClr val="tx1"/>
                </a:solidFill>
                <a:latin typeface="+mj-ea"/>
              </a:rPr>
              <a:t>(feature)</a:t>
            </a:r>
            <a:r>
              <a:rPr lang="zh-CN" altLang="en-US" sz="1200" dirty="0">
                <a:solidFill>
                  <a:schemeClr val="tx1"/>
                </a:solidFill>
                <a:latin typeface="+mj-ea"/>
              </a:rPr>
              <a:t>的开发并不直接在主干上开发，而是在分支上开发，分支开发完毕后再合并到主干上。</a:t>
            </a:r>
            <a:endParaRPr lang="en-US" altLang="zh-CN" sz="1200" dirty="0">
              <a:solidFill>
                <a:schemeClr val="tx1"/>
              </a:solidFill>
              <a:latin typeface="+mj-ea"/>
            </a:endParaRPr>
          </a:p>
          <a:p>
            <a:pPr marL="360045" indent="-228600">
              <a:lnSpc>
                <a:spcPct val="150000"/>
              </a:lnSpc>
              <a:buFont typeface="+mj-lt"/>
              <a:buAutoNum type="arabicPeriod"/>
            </a:pPr>
            <a:r>
              <a:rPr lang="en-US" altLang="zh-CN" sz="1200" dirty="0">
                <a:solidFill>
                  <a:schemeClr val="tx1"/>
                </a:solidFill>
                <a:latin typeface="+mj-ea"/>
              </a:rPr>
              <a:t>GitFlow</a:t>
            </a:r>
            <a:r>
              <a:rPr lang="zh-CN" altLang="en-US" sz="1200" dirty="0">
                <a:solidFill>
                  <a:schemeClr val="tx1"/>
                </a:solidFill>
                <a:latin typeface="+mj-ea"/>
              </a:rPr>
              <a:t>并非是一种技术，而是一种被公认的工作及管理流程。</a:t>
            </a:r>
          </a:p>
          <a:p>
            <a:pPr>
              <a:lnSpc>
                <a:spcPct val="150000"/>
              </a:lnSpc>
            </a:pPr>
            <a:r>
              <a:rPr lang="zh-CN" altLang="en-US" sz="1200" b="1" dirty="0">
                <a:solidFill>
                  <a:schemeClr val="tx1"/>
                </a:solidFill>
                <a:latin typeface="+mj-ea"/>
              </a:rPr>
              <a:t>优点在于：</a:t>
            </a:r>
            <a:endParaRPr lang="en-US" altLang="zh-CN" sz="1200" b="1" dirty="0">
              <a:solidFill>
                <a:schemeClr val="tx1"/>
              </a:solidFill>
              <a:latin typeface="+mj-ea"/>
            </a:endParaRPr>
          </a:p>
          <a:p>
            <a:pPr marL="360045" indent="-228600">
              <a:lnSpc>
                <a:spcPct val="150000"/>
              </a:lnSpc>
              <a:buFont typeface="+mj-lt"/>
              <a:buAutoNum type="arabicPeriod"/>
            </a:pPr>
            <a:r>
              <a:rPr lang="zh-CN" altLang="en-US" sz="1200" dirty="0">
                <a:solidFill>
                  <a:schemeClr val="tx1"/>
                </a:solidFill>
                <a:latin typeface="+mj-ea"/>
              </a:rPr>
              <a:t>还处于半成品状态的</a:t>
            </a:r>
            <a:r>
              <a:rPr lang="en-US" altLang="zh-CN" sz="1200" dirty="0">
                <a:solidFill>
                  <a:schemeClr val="tx1"/>
                </a:solidFill>
                <a:latin typeface="+mj-ea"/>
              </a:rPr>
              <a:t>feature</a:t>
            </a:r>
            <a:r>
              <a:rPr lang="zh-CN" altLang="en-US" sz="1200" dirty="0">
                <a:solidFill>
                  <a:schemeClr val="tx1"/>
                </a:solidFill>
                <a:latin typeface="+mj-ea"/>
              </a:rPr>
              <a:t>不会影响到主干</a:t>
            </a:r>
            <a:endParaRPr lang="en-US" altLang="zh-CN" sz="1200" dirty="0">
              <a:solidFill>
                <a:schemeClr val="tx1"/>
              </a:solidFill>
              <a:latin typeface="+mj-ea"/>
            </a:endParaRPr>
          </a:p>
          <a:p>
            <a:pPr marL="360045" indent="-228600">
              <a:lnSpc>
                <a:spcPct val="150000"/>
              </a:lnSpc>
              <a:buFont typeface="+mj-lt"/>
              <a:buAutoNum type="arabicPeriod"/>
            </a:pPr>
            <a:r>
              <a:rPr lang="zh-CN" altLang="en-US" sz="1200" dirty="0">
                <a:solidFill>
                  <a:schemeClr val="tx1"/>
                </a:solidFill>
                <a:latin typeface="+mj-ea"/>
              </a:rPr>
              <a:t>各个开发人员之间做自己的分支，互不干扰</a:t>
            </a:r>
            <a:endParaRPr lang="en-US" altLang="zh-CN" sz="1200" dirty="0">
              <a:solidFill>
                <a:schemeClr val="tx1"/>
              </a:solidFill>
              <a:latin typeface="+mj-ea"/>
            </a:endParaRPr>
          </a:p>
          <a:p>
            <a:pPr marL="360045" indent="-228600">
              <a:lnSpc>
                <a:spcPct val="150000"/>
              </a:lnSpc>
              <a:buFont typeface="+mj-lt"/>
              <a:buAutoNum type="arabicPeriod"/>
            </a:pPr>
            <a:r>
              <a:rPr lang="zh-CN" altLang="en-US" sz="1200" dirty="0">
                <a:solidFill>
                  <a:schemeClr val="tx1"/>
                </a:solidFill>
                <a:latin typeface="+mj-ea"/>
              </a:rPr>
              <a:t>主干永远处于可编译、可运行的状态</a:t>
            </a:r>
            <a:endParaRPr lang="en-US" altLang="zh-CN" sz="1200" dirty="0">
              <a:solidFill>
                <a:schemeClr val="tx1"/>
              </a:solidFill>
              <a:latin typeface="+mj-ea"/>
            </a:endParaRPr>
          </a:p>
          <a:p>
            <a:pPr marL="360045" indent="-228600">
              <a:lnSpc>
                <a:spcPct val="150000"/>
              </a:lnSpc>
              <a:buFont typeface="+mj-lt"/>
              <a:buAutoNum type="arabicPeriod"/>
            </a:pPr>
            <a:r>
              <a:rPr lang="en-US" altLang="zh-CN" sz="1200" dirty="0">
                <a:solidFill>
                  <a:schemeClr val="tx1"/>
                </a:solidFill>
                <a:latin typeface="+mj-ea"/>
              </a:rPr>
              <a:t>GitFlow</a:t>
            </a:r>
            <a:r>
              <a:rPr lang="zh-CN" altLang="en-US" sz="1200" dirty="0">
                <a:solidFill>
                  <a:schemeClr val="tx1"/>
                </a:solidFill>
                <a:latin typeface="+mj-ea"/>
              </a:rPr>
              <a:t>则在这个基础上更进一步，规定了如何建立、合并分支，如何发布，如何维护历史版本等工作流程</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三、</a:t>
            </a:r>
            <a:r>
              <a:rPr lang="en-US" altLang="zh-CN" sz="1800" dirty="0"/>
              <a:t> GitFlow</a:t>
            </a:r>
            <a:r>
              <a:rPr lang="zh-CN" altLang="en-US" sz="1800" dirty="0"/>
              <a:t>工作流</a:t>
            </a:r>
            <a:r>
              <a:rPr lang="en-US" altLang="zh-CN" sz="1400" dirty="0">
                <a:solidFill>
                  <a:schemeClr val="tx1"/>
                </a:solidFill>
              </a:rPr>
              <a:t>- </a:t>
            </a:r>
            <a:r>
              <a:rPr lang="zh-CN" altLang="en-US" sz="1400" dirty="0">
                <a:solidFill>
                  <a:schemeClr val="tx1"/>
                </a:solidFill>
              </a:rPr>
              <a:t>分支介绍（一）</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en-US" altLang="zh-CN" sz="1200" b="1" dirty="0">
                <a:latin typeface="+mn-ea"/>
              </a:rPr>
              <a:t>Master</a:t>
            </a:r>
            <a:r>
              <a:rPr lang="zh-CN" altLang="en-US" sz="1200" b="1" dirty="0">
                <a:latin typeface="+mn-ea"/>
              </a:rPr>
              <a:t>主分支</a:t>
            </a:r>
            <a:endParaRPr lang="en-US" altLang="zh-CN" sz="1200" b="1" dirty="0">
              <a:latin typeface="+mn-ea"/>
            </a:endParaRPr>
          </a:p>
          <a:p>
            <a:pPr marL="360045">
              <a:lnSpc>
                <a:spcPct val="150000"/>
              </a:lnSpc>
            </a:pPr>
            <a:r>
              <a:rPr lang="en-US" altLang="zh-CN" sz="1200" dirty="0">
                <a:latin typeface="+mn-ea"/>
              </a:rPr>
              <a:t>master</a:t>
            </a:r>
            <a:r>
              <a:rPr lang="zh-CN" altLang="en-US" sz="1200" dirty="0">
                <a:latin typeface="+mn-ea"/>
              </a:rPr>
              <a:t>分支只存放历史发布</a:t>
            </a:r>
            <a:r>
              <a:rPr lang="en-US" altLang="zh-CN" sz="1200" dirty="0">
                <a:latin typeface="+mn-ea"/>
              </a:rPr>
              <a:t>(release)</a:t>
            </a:r>
            <a:r>
              <a:rPr lang="zh-CN" altLang="en-US" sz="1200" dirty="0">
                <a:latin typeface="+mn-ea"/>
              </a:rPr>
              <a:t>版本的源代码。各个版本通过</a:t>
            </a:r>
            <a:r>
              <a:rPr lang="en-US" altLang="zh-CN" sz="1200" dirty="0">
                <a:latin typeface="+mn-ea"/>
              </a:rPr>
              <a:t>tag</a:t>
            </a:r>
            <a:r>
              <a:rPr lang="zh-CN" altLang="en-US" sz="1200" dirty="0">
                <a:latin typeface="+mn-ea"/>
              </a:rPr>
              <a:t>来标记。上图里的</a:t>
            </a:r>
            <a:r>
              <a:rPr lang="en-US" altLang="zh-CN" sz="1200" dirty="0">
                <a:latin typeface="+mn-ea"/>
              </a:rPr>
              <a:t>v0.1</a:t>
            </a:r>
            <a:r>
              <a:rPr lang="zh-CN" altLang="en-US" sz="1200" dirty="0">
                <a:latin typeface="+mn-ea"/>
              </a:rPr>
              <a:t>和</a:t>
            </a:r>
            <a:r>
              <a:rPr lang="en-US" altLang="zh-CN" sz="1200" dirty="0">
                <a:latin typeface="+mn-ea"/>
              </a:rPr>
              <a:t>v0.2</a:t>
            </a:r>
            <a:r>
              <a:rPr lang="zh-CN" altLang="en-US" sz="1200" dirty="0">
                <a:latin typeface="+mn-ea"/>
              </a:rPr>
              <a:t>就是</a:t>
            </a:r>
            <a:r>
              <a:rPr lang="en-US" altLang="zh-CN" sz="1200" dirty="0">
                <a:latin typeface="+mn-ea"/>
              </a:rPr>
              <a:t>tag</a:t>
            </a:r>
            <a:r>
              <a:rPr lang="zh-CN" altLang="en-US" sz="1200" dirty="0">
                <a:latin typeface="+mn-ea"/>
              </a:rPr>
              <a:t>。</a:t>
            </a:r>
          </a:p>
          <a:p>
            <a:pPr>
              <a:lnSpc>
                <a:spcPct val="150000"/>
              </a:lnSpc>
            </a:pPr>
            <a:r>
              <a:rPr lang="en-US" altLang="zh-CN" sz="1200" b="1" dirty="0">
                <a:latin typeface="+mn-ea"/>
              </a:rPr>
              <a:t>Develop</a:t>
            </a:r>
            <a:r>
              <a:rPr lang="zh-CN" altLang="en-US" sz="1200" b="1" dirty="0">
                <a:latin typeface="+mn-ea"/>
              </a:rPr>
              <a:t>开发整合分支</a:t>
            </a:r>
            <a:endParaRPr lang="en-US" altLang="zh-CN" sz="1200" b="1" dirty="0">
              <a:latin typeface="+mn-ea"/>
            </a:endParaRPr>
          </a:p>
          <a:p>
            <a:pPr marL="360045">
              <a:lnSpc>
                <a:spcPct val="150000"/>
              </a:lnSpc>
            </a:pPr>
            <a:r>
              <a:rPr lang="en-US" altLang="zh-CN" sz="1200" dirty="0">
                <a:latin typeface="+mn-ea"/>
              </a:rPr>
              <a:t>develop</a:t>
            </a:r>
            <a:r>
              <a:rPr lang="zh-CN" altLang="en-US" sz="1200" dirty="0">
                <a:latin typeface="+mn-ea"/>
              </a:rPr>
              <a:t>分支则用来整合各个</a:t>
            </a:r>
            <a:r>
              <a:rPr lang="en-US" altLang="zh-CN" sz="1200" dirty="0">
                <a:latin typeface="+mn-ea"/>
              </a:rPr>
              <a:t>feature</a:t>
            </a:r>
            <a:r>
              <a:rPr lang="zh-CN" altLang="en-US" sz="1200" dirty="0">
                <a:latin typeface="+mn-ea"/>
              </a:rPr>
              <a:t>分支。开发中的版本的源代码存放在这里。</a:t>
            </a: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mn-ea"/>
            </a:endParaRPr>
          </a:p>
        </p:txBody>
      </p:sp>
      <p:pic>
        <p:nvPicPr>
          <p:cNvPr id="5" name="Picture 8" descr="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008" y="2556730"/>
            <a:ext cx="5675984" cy="13681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三、</a:t>
            </a:r>
            <a:r>
              <a:rPr lang="en-US" altLang="zh-CN" sz="1800" dirty="0"/>
              <a:t> GitFlow</a:t>
            </a:r>
            <a:r>
              <a:rPr lang="zh-CN" altLang="en-US" sz="1800" dirty="0"/>
              <a:t>工作流</a:t>
            </a:r>
            <a:r>
              <a:rPr lang="en-US" altLang="zh-CN" sz="1400" dirty="0">
                <a:solidFill>
                  <a:schemeClr val="tx1"/>
                </a:solidFill>
              </a:rPr>
              <a:t>- </a:t>
            </a:r>
            <a:r>
              <a:rPr lang="zh-CN" altLang="en-US" sz="1400" dirty="0">
                <a:solidFill>
                  <a:schemeClr val="tx1"/>
                </a:solidFill>
              </a:rPr>
              <a:t>分支介绍（二）</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en-US" altLang="zh-CN" sz="1200" b="1" dirty="0">
                <a:latin typeface="微软雅黑" panose="020B0503020204020204" pitchFamily="34" charset="-122"/>
                <a:ea typeface="微软雅黑" panose="020B0503020204020204" pitchFamily="34" charset="-122"/>
              </a:rPr>
              <a:t>Feature</a:t>
            </a:r>
            <a:r>
              <a:rPr lang="zh-CN" altLang="en-US" sz="1200" b="1" dirty="0">
                <a:latin typeface="微软雅黑" panose="020B0503020204020204" pitchFamily="34" charset="-122"/>
                <a:ea typeface="微软雅黑" panose="020B0503020204020204" pitchFamily="34" charset="-122"/>
              </a:rPr>
              <a:t>开发分支</a:t>
            </a:r>
            <a:endParaRPr lang="en-US" altLang="zh-CN" sz="1200" b="1" dirty="0">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latin typeface="微软雅黑" panose="020B0503020204020204" pitchFamily="34" charset="-122"/>
                <a:ea typeface="微软雅黑" panose="020B0503020204020204" pitchFamily="34" charset="-122"/>
              </a:rPr>
              <a:t>每一个特性</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都必须在自己的分支里开发，</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分支派生自</a:t>
            </a:r>
            <a:r>
              <a:rPr lang="en-US" altLang="zh-CN" sz="1200" dirty="0">
                <a:latin typeface="微软雅黑" panose="020B0503020204020204" pitchFamily="34" charset="-122"/>
                <a:ea typeface="微软雅黑" panose="020B0503020204020204" pitchFamily="34" charset="-122"/>
              </a:rPr>
              <a:t>develop</a:t>
            </a:r>
            <a:r>
              <a:rPr lang="zh-CN" altLang="en-US" sz="1200" dirty="0">
                <a:latin typeface="微软雅黑" panose="020B0503020204020204" pitchFamily="34" charset="-122"/>
                <a:ea typeface="微软雅黑" panose="020B0503020204020204" pitchFamily="34" charset="-122"/>
              </a:rPr>
              <a:t>分支。</a:t>
            </a:r>
          </a:p>
          <a:p>
            <a:pPr marL="360045" indent="-228600">
              <a:lnSpc>
                <a:spcPct val="150000"/>
              </a:lnSpc>
              <a:buFont typeface="+mj-lt"/>
              <a:buAutoNum type="arabicPeriod"/>
            </a:pPr>
            <a:r>
              <a:rPr lang="zh-CN" altLang="en-US" sz="1200" dirty="0">
                <a:latin typeface="微软雅黑" panose="020B0503020204020204" pitchFamily="34" charset="-122"/>
                <a:ea typeface="微软雅黑" panose="020B0503020204020204" pitchFamily="34" charset="-122"/>
              </a:rPr>
              <a:t>当</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开发完毕后，要合并回</a:t>
            </a:r>
            <a:r>
              <a:rPr lang="en-US" altLang="zh-CN" sz="1200" dirty="0">
                <a:latin typeface="微软雅黑" panose="020B0503020204020204" pitchFamily="34" charset="-122"/>
                <a:ea typeface="微软雅黑" panose="020B0503020204020204" pitchFamily="34" charset="-122"/>
              </a:rPr>
              <a:t>develop</a:t>
            </a:r>
            <a:r>
              <a:rPr lang="zh-CN" altLang="en-US" sz="1200" dirty="0">
                <a:latin typeface="微软雅黑" panose="020B0503020204020204" pitchFamily="34" charset="-122"/>
                <a:ea typeface="微软雅黑" panose="020B0503020204020204" pitchFamily="34" charset="-122"/>
              </a:rPr>
              <a:t>分支。</a:t>
            </a:r>
            <a:r>
              <a:rPr lang="en-US" altLang="zh-CN" sz="1200" dirty="0">
                <a:latin typeface="微软雅黑" panose="020B0503020204020204" pitchFamily="34" charset="-122"/>
                <a:ea typeface="微软雅黑" panose="020B0503020204020204" pitchFamily="34" charset="-122"/>
              </a:rPr>
              <a:t>feature</a:t>
            </a:r>
            <a:r>
              <a:rPr lang="zh-CN" altLang="en-US" sz="1200" dirty="0">
                <a:latin typeface="微软雅黑" panose="020B0503020204020204" pitchFamily="34" charset="-122"/>
                <a:ea typeface="微软雅黑" panose="020B0503020204020204" pitchFamily="34" charset="-122"/>
              </a:rPr>
              <a:t>分支永远不会和</a:t>
            </a:r>
            <a:r>
              <a:rPr lang="en-US" altLang="zh-CN" sz="1200" dirty="0">
                <a:latin typeface="微软雅黑" panose="020B0503020204020204" pitchFamily="34" charset="-122"/>
                <a:ea typeface="微软雅黑" panose="020B0503020204020204" pitchFamily="34" charset="-122"/>
              </a:rPr>
              <a:t>master</a:t>
            </a:r>
            <a:r>
              <a:rPr lang="zh-CN" altLang="en-US" sz="1200" dirty="0">
                <a:latin typeface="微软雅黑" panose="020B0503020204020204" pitchFamily="34" charset="-122"/>
                <a:ea typeface="微软雅黑" panose="020B0503020204020204" pitchFamily="34" charset="-122"/>
              </a:rPr>
              <a:t>分支打交道。</a:t>
            </a: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mn-ea"/>
            </a:endParaRPr>
          </a:p>
        </p:txBody>
      </p:sp>
      <p:pic>
        <p:nvPicPr>
          <p:cNvPr id="6" name="Picture 2" descr="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357" y="1923678"/>
            <a:ext cx="5084415" cy="2219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三、</a:t>
            </a:r>
            <a:r>
              <a:rPr lang="en-US" altLang="zh-CN" sz="1800" dirty="0"/>
              <a:t> GitFlow</a:t>
            </a:r>
            <a:r>
              <a:rPr lang="zh-CN" altLang="en-US" sz="1800" dirty="0"/>
              <a:t>工作流</a:t>
            </a:r>
            <a:r>
              <a:rPr lang="en-US" altLang="zh-CN" sz="1400" dirty="0">
                <a:solidFill>
                  <a:schemeClr val="tx1"/>
                </a:solidFill>
              </a:rPr>
              <a:t>- </a:t>
            </a:r>
            <a:r>
              <a:rPr lang="zh-CN" altLang="en-US" sz="1400" dirty="0">
                <a:solidFill>
                  <a:schemeClr val="tx1"/>
                </a:solidFill>
              </a:rPr>
              <a:t>分支介绍（三）</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en-US" altLang="zh-CN" sz="1200" b="1" dirty="0">
                <a:latin typeface="+mn-ea"/>
              </a:rPr>
              <a:t>Release</a:t>
            </a:r>
            <a:r>
              <a:rPr lang="zh-CN" altLang="en-US" sz="1200" b="1" dirty="0">
                <a:latin typeface="+mn-ea"/>
              </a:rPr>
              <a:t>测试分支</a:t>
            </a:r>
            <a:endParaRPr lang="en-US" altLang="zh-CN" sz="1200" dirty="0">
              <a:latin typeface="+mn-ea"/>
            </a:endParaRPr>
          </a:p>
          <a:p>
            <a:pPr marL="360045">
              <a:lnSpc>
                <a:spcPct val="150000"/>
              </a:lnSpc>
            </a:pPr>
            <a:r>
              <a:rPr lang="zh-CN" altLang="en-US" sz="1200" dirty="0">
                <a:latin typeface="+mn-ea"/>
              </a:rPr>
              <a:t>你可以将它理解为“待发布”分支。我们用这个分支干所有和发布有关的事情，比如：</a:t>
            </a:r>
            <a:endParaRPr lang="en-US" altLang="zh-CN" sz="1200" dirty="0">
              <a:latin typeface="+mn-ea"/>
            </a:endParaRPr>
          </a:p>
          <a:p>
            <a:pPr marL="720090" indent="-228600">
              <a:lnSpc>
                <a:spcPct val="150000"/>
              </a:lnSpc>
              <a:buFont typeface="+mj-lt"/>
              <a:buAutoNum type="arabicPeriod"/>
            </a:pPr>
            <a:r>
              <a:rPr lang="zh-CN" altLang="en-US" sz="1200" dirty="0">
                <a:latin typeface="+mn-ea"/>
              </a:rPr>
              <a:t>把这个分支打包给测试人员测试；</a:t>
            </a:r>
            <a:endParaRPr lang="en-US" altLang="zh-CN" sz="1200" dirty="0">
              <a:latin typeface="+mn-ea"/>
            </a:endParaRPr>
          </a:p>
          <a:p>
            <a:pPr marL="720090" indent="-228600">
              <a:lnSpc>
                <a:spcPct val="150000"/>
              </a:lnSpc>
              <a:buFont typeface="+mj-lt"/>
              <a:buAutoNum type="arabicPeriod"/>
            </a:pPr>
            <a:r>
              <a:rPr lang="zh-CN" altLang="en-US" sz="1200" dirty="0">
                <a:latin typeface="+mn-ea"/>
              </a:rPr>
              <a:t>在这个分支里修复</a:t>
            </a:r>
            <a:r>
              <a:rPr lang="en-US" altLang="zh-CN" sz="1200" dirty="0">
                <a:latin typeface="+mn-ea"/>
              </a:rPr>
              <a:t>bug</a:t>
            </a:r>
            <a:r>
              <a:rPr lang="zh-CN" altLang="en-US" sz="1200" dirty="0">
                <a:latin typeface="+mn-ea"/>
              </a:rPr>
              <a:t>；</a:t>
            </a:r>
            <a:endParaRPr lang="en-US" altLang="zh-CN" sz="1200" dirty="0">
              <a:latin typeface="+mn-ea"/>
            </a:endParaRPr>
          </a:p>
          <a:p>
            <a:pPr marL="720090" indent="-228600">
              <a:lnSpc>
                <a:spcPct val="150000"/>
              </a:lnSpc>
              <a:buFont typeface="+mj-lt"/>
              <a:buAutoNum type="arabicPeriod"/>
            </a:pPr>
            <a:r>
              <a:rPr lang="zh-CN" altLang="en-US" sz="1200" dirty="0">
                <a:latin typeface="+mn-ea"/>
              </a:rPr>
              <a:t>编写发布文档。</a:t>
            </a:r>
            <a:endParaRPr lang="en-US" altLang="zh-CN" sz="1200" dirty="0">
              <a:latin typeface="+mn-ea"/>
            </a:endParaRPr>
          </a:p>
          <a:p>
            <a:pPr marL="360045" lvl="1">
              <a:lnSpc>
                <a:spcPct val="150000"/>
              </a:lnSpc>
            </a:pPr>
            <a:r>
              <a:rPr lang="zh-CN" altLang="en-US" sz="1200" dirty="0">
                <a:latin typeface="+mn-ea"/>
              </a:rPr>
              <a:t>所以在这个分支里面绝对不会添加新的特性。当和发布相关的工作都完成后，</a:t>
            </a:r>
            <a:r>
              <a:rPr lang="en-US" altLang="zh-CN" sz="1200" dirty="0">
                <a:latin typeface="+mn-ea"/>
              </a:rPr>
              <a:t>release</a:t>
            </a:r>
            <a:r>
              <a:rPr lang="zh-CN" altLang="en-US" sz="1200" dirty="0">
                <a:latin typeface="+mn-ea"/>
              </a:rPr>
              <a:t>分支合并回</a:t>
            </a:r>
            <a:r>
              <a:rPr lang="en-US" altLang="zh-CN" sz="1200" dirty="0">
                <a:latin typeface="+mn-ea"/>
              </a:rPr>
              <a:t>develop</a:t>
            </a:r>
            <a:r>
              <a:rPr lang="zh-CN" altLang="en-US" sz="1200" dirty="0">
                <a:latin typeface="+mn-ea"/>
              </a:rPr>
              <a:t>和</a:t>
            </a:r>
            <a:r>
              <a:rPr lang="en-US" altLang="zh-CN" sz="1200" dirty="0">
                <a:latin typeface="+mn-ea"/>
              </a:rPr>
              <a:t>master</a:t>
            </a:r>
            <a:r>
              <a:rPr lang="zh-CN" altLang="en-US" sz="1200" dirty="0">
                <a:latin typeface="+mn-ea"/>
              </a:rPr>
              <a:t>分支。单独搞一个</a:t>
            </a:r>
            <a:r>
              <a:rPr lang="en-US" altLang="zh-CN" sz="1200" dirty="0">
                <a:latin typeface="+mn-ea"/>
              </a:rPr>
              <a:t>release</a:t>
            </a:r>
            <a:r>
              <a:rPr lang="zh-CN" altLang="en-US" sz="1200" dirty="0">
                <a:latin typeface="+mn-ea"/>
              </a:rPr>
              <a:t>分支的好处是，当一个团队在做发布相关的工作时，另一个团队则可以接着开发下一版本的东西。</a:t>
            </a:r>
          </a:p>
          <a:p>
            <a:pPr lvl="1">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en-US" altLang="zh-CN" sz="1200" dirty="0">
              <a:latin typeface="+mn-ea"/>
            </a:endParaRPr>
          </a:p>
          <a:p>
            <a:pPr>
              <a:lnSpc>
                <a:spcPct val="150000"/>
              </a:lnSpc>
            </a:pPr>
            <a:endParaRPr lang="zh-CN" altLang="en-US" sz="1200" dirty="0">
              <a:solidFill>
                <a:schemeClr val="tx1"/>
              </a:solidFill>
              <a:latin typeface="+mn-ea"/>
            </a:endParaRPr>
          </a:p>
        </p:txBody>
      </p:sp>
      <p:pic>
        <p:nvPicPr>
          <p:cNvPr id="5" name="Picture 2" descr="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349" y="2872265"/>
            <a:ext cx="3888431" cy="2026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Git</a:t>
            </a:r>
            <a:r>
              <a:rPr lang="zh-CN" altLang="en-US" sz="1400" dirty="0">
                <a:solidFill>
                  <a:schemeClr val="tx1"/>
                </a:solidFill>
              </a:rPr>
              <a:t>是什么？</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微软雅黑" panose="020B0503020204020204" pitchFamily="34" charset="-122"/>
                <a:ea typeface="微软雅黑" panose="020B0503020204020204" pitchFamily="34" charset="-122"/>
              </a:rPr>
              <a:t>概述：</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err="1">
                <a:solidFill>
                  <a:schemeClr val="tx1"/>
                </a:solidFill>
                <a:latin typeface="微软雅黑" panose="020B0503020204020204" pitchFamily="34" charset="-122"/>
                <a:ea typeface="微软雅黑" panose="020B0503020204020204" pitchFamily="34" charset="-122"/>
              </a:rPr>
              <a:t>Git是一个开源的分布式版本控制系统</a:t>
            </a:r>
            <a:r>
              <a:rPr lang="zh-CN" altLang="en-US" sz="1200" dirty="0">
                <a:solidFill>
                  <a:schemeClr val="tx1"/>
                </a:solidFill>
                <a:latin typeface="微软雅黑" panose="020B0503020204020204" pitchFamily="34" charset="-122"/>
                <a:ea typeface="微软雅黑" panose="020B0503020204020204" pitchFamily="34" charset="-122"/>
              </a:rPr>
              <a:t>，目前国际上许多的公司</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团队</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个人都在使用。</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zh-CN" altLang="en-US" sz="1200" dirty="0">
                <a:solidFill>
                  <a:schemeClr val="tx1"/>
                </a:solidFill>
                <a:latin typeface="微软雅黑" panose="020B0503020204020204" pitchFamily="34" charset="-122"/>
                <a:ea typeface="微软雅黑" panose="020B0503020204020204" pitchFamily="34" charset="-122"/>
              </a:rPr>
              <a:t>目前比较流行的对外开放的</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网站有：</a:t>
            </a:r>
            <a:endParaRPr lang="en-US" altLang="zh-CN" sz="1200" dirty="0">
              <a:solidFill>
                <a:schemeClr val="tx1"/>
              </a:solidFill>
              <a:latin typeface="微软雅黑" panose="020B0503020204020204" pitchFamily="34" charset="-122"/>
              <a:ea typeface="微软雅黑" panose="020B0503020204020204" pitchFamily="34" charset="-122"/>
            </a:endParaRPr>
          </a:p>
          <a:p>
            <a:pPr marL="720090"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GitHub</a:t>
            </a:r>
            <a:r>
              <a:rPr lang="zh-CN" altLang="en-US" sz="1200" dirty="0">
                <a:solidFill>
                  <a:schemeClr val="tx1"/>
                </a:solidFill>
                <a:latin typeface="微软雅黑" panose="020B0503020204020204" pitchFamily="34" charset="-122"/>
                <a:ea typeface="微软雅黑" panose="020B0503020204020204" pitchFamily="34" charset="-122"/>
              </a:rPr>
              <a:t>，国外的代码托管平台。许多的开发者和团队在此网站进行开发，</a:t>
            </a:r>
            <a:r>
              <a:rPr lang="en-US" altLang="zh-CN" sz="1200" dirty="0">
                <a:solidFill>
                  <a:schemeClr val="tx1"/>
                </a:solidFill>
                <a:latin typeface="微软雅黑" panose="020B0503020204020204" pitchFamily="34" charset="-122"/>
                <a:ea typeface="微软雅黑" panose="020B0503020204020204" pitchFamily="34" charset="-122"/>
              </a:rPr>
              <a:t> GitHub</a:t>
            </a:r>
            <a:r>
              <a:rPr lang="zh-CN" altLang="en-US" sz="1200" dirty="0">
                <a:solidFill>
                  <a:schemeClr val="tx1"/>
                </a:solidFill>
                <a:latin typeface="微软雅黑" panose="020B0503020204020204" pitchFamily="34" charset="-122"/>
                <a:ea typeface="微软雅黑" panose="020B0503020204020204" pitchFamily="34" charset="-122"/>
              </a:rPr>
              <a:t>上面也有许多以的开源项目可以参考。</a:t>
            </a:r>
            <a:endParaRPr lang="en-US" altLang="zh-CN" sz="1200" dirty="0">
              <a:solidFill>
                <a:schemeClr val="tx1"/>
              </a:solidFill>
              <a:latin typeface="微软雅黑" panose="020B0503020204020204" pitchFamily="34" charset="-122"/>
              <a:ea typeface="微软雅黑" panose="020B0503020204020204" pitchFamily="34" charset="-122"/>
            </a:endParaRPr>
          </a:p>
          <a:p>
            <a:pPr marL="720090" lvl="1"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码云，国内的代码托管平台。</a:t>
            </a:r>
            <a:endParaRPr lang="en-US" altLang="zh-CN" sz="1200" dirty="0">
              <a:solidFill>
                <a:schemeClr val="tx1"/>
              </a:solidFill>
              <a:latin typeface="微软雅黑" panose="020B0503020204020204" pitchFamily="34" charset="-122"/>
              <a:ea typeface="微软雅黑" panose="020B0503020204020204" pitchFamily="34" charset="-122"/>
            </a:endParaRPr>
          </a:p>
          <a:p>
            <a:pPr marL="720090" lvl="1"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阿里云</a:t>
            </a:r>
            <a:r>
              <a:rPr lang="en-US" altLang="zh-CN" sz="1200" dirty="0">
                <a:solidFill>
                  <a:schemeClr val="tx1"/>
                </a:solidFill>
                <a:latin typeface="微软雅黑" panose="020B0503020204020204" pitchFamily="34" charset="-122"/>
                <a:ea typeface="微软雅黑" panose="020B0503020204020204" pitchFamily="34" charset="-122"/>
              </a:rPr>
              <a:t>Code</a:t>
            </a:r>
            <a:r>
              <a:rPr lang="zh-CN" altLang="en-US" sz="1200" dirty="0">
                <a:solidFill>
                  <a:schemeClr val="tx1"/>
                </a:solidFill>
                <a:latin typeface="微软雅黑" panose="020B0503020204020204" pitchFamily="34" charset="-122"/>
                <a:ea typeface="微软雅黑" panose="020B0503020204020204" pitchFamily="34" charset="-122"/>
              </a:rPr>
              <a:t>，阿里对外开放的代码托管平台。</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zh-CN" altLang="en-US" sz="1200" dirty="0">
                <a:solidFill>
                  <a:schemeClr val="tx1"/>
                </a:solidFill>
                <a:latin typeface="微软雅黑" panose="020B0503020204020204" pitchFamily="34" charset="-122"/>
                <a:ea typeface="微软雅黑" panose="020B0503020204020204" pitchFamily="34" charset="-122"/>
              </a:rPr>
              <a:t>还有许多的对外开放的代码托管平台供开发者免费使用，使用</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可以免费的、高效率的进行代码托管，这也是目前</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较为流行的原因。</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a:solidFill>
                  <a:schemeClr val="tx1"/>
                </a:solidFill>
                <a:latin typeface="微软雅黑" panose="020B0503020204020204" pitchFamily="34" charset="-122"/>
                <a:ea typeface="微软雅黑" panose="020B0503020204020204" pitchFamily="34" charset="-122"/>
              </a:rPr>
              <a:t>GitLab</a:t>
            </a:r>
            <a:r>
              <a:rPr lang="zh-CN" altLang="en-US" sz="1200" dirty="0">
                <a:solidFill>
                  <a:schemeClr val="tx1"/>
                </a:solidFill>
                <a:latin typeface="微软雅黑" panose="020B0503020204020204" pitchFamily="34" charset="-122"/>
                <a:ea typeface="微软雅黑" panose="020B0503020204020204" pitchFamily="34" charset="-122"/>
              </a:rPr>
              <a:t>是一个开源的代码管理平台，可在</a:t>
            </a:r>
            <a:r>
              <a:rPr lang="en-US" altLang="zh-CN" sz="1200" dirty="0">
                <a:solidFill>
                  <a:schemeClr val="tx1"/>
                </a:solidFill>
                <a:latin typeface="微软雅黑" panose="020B0503020204020204" pitchFamily="34" charset="-122"/>
                <a:ea typeface="微软雅黑" panose="020B0503020204020204" pitchFamily="34" charset="-122"/>
              </a:rPr>
              <a:t>Linux/</a:t>
            </a:r>
            <a:r>
              <a:rPr lang="en-US" altLang="zh-CN" sz="1200" dirty="0" err="1">
                <a:solidFill>
                  <a:schemeClr val="tx1"/>
                </a:solidFill>
                <a:latin typeface="微软雅黑" panose="020B0503020204020204" pitchFamily="34" charset="-122"/>
                <a:ea typeface="微软雅黑" panose="020B0503020204020204" pitchFamily="34" charset="-122"/>
              </a:rPr>
              <a:t>unix</a:t>
            </a:r>
            <a:r>
              <a:rPr lang="zh-CN" altLang="en-US" sz="1200" dirty="0">
                <a:solidFill>
                  <a:schemeClr val="tx1"/>
                </a:solidFill>
                <a:latin typeface="微软雅黑" panose="020B0503020204020204" pitchFamily="34" charset="-122"/>
                <a:ea typeface="微软雅黑" panose="020B0503020204020204" pitchFamily="34" charset="-122"/>
              </a:rPr>
              <a:t>上安装，供开发者使用，公司内部使用的就是这个。</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1" name="Picture 4" descr="https://timgsa.baidu.com/timg?image&amp;quality=80&amp;size=b9999_10000&amp;sec=1562057883197&amp;di=c1d28e7456135dcd3d5f84ccaefbc3e6&amp;imgtype=0&amp;src=http%3A%2F%2Fcdn.ifanr.cn%2Fwp-content%2Fuploads%2F2014%2F06%2Fgithub.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540" t="2750" r="24800" b="861"/>
          <a:stretch>
            <a:fillRect/>
          </a:stretch>
        </p:blipFill>
        <p:spPr bwMode="auto">
          <a:xfrm>
            <a:off x="1578122" y="3507852"/>
            <a:ext cx="915931" cy="11393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ss2.baidu.com/6ONYsjip0QIZ8tyhnq/it/u=974732339,3998780254&amp;fm=58&amp;s=0AD7894E9F2887705CF9F5870300B081&amp;bpow=121&amp;bpoh=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720330"/>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p:cNvPicPr>
            <a:picLocks noChangeAspect="1"/>
          </p:cNvPicPr>
          <p:nvPr/>
        </p:nvPicPr>
        <p:blipFill>
          <a:blip r:embed="rId5"/>
          <a:stretch>
            <a:fillRect/>
          </a:stretch>
        </p:blipFill>
        <p:spPr>
          <a:xfrm>
            <a:off x="6372200" y="3826737"/>
            <a:ext cx="1152525" cy="50156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三、</a:t>
            </a:r>
            <a:r>
              <a:rPr lang="en-US" altLang="zh-CN" sz="1800" dirty="0"/>
              <a:t> GitFlow</a:t>
            </a:r>
            <a:r>
              <a:rPr lang="zh-CN" altLang="en-US" sz="1800" dirty="0"/>
              <a:t>工作流</a:t>
            </a:r>
            <a:r>
              <a:rPr lang="en-US" altLang="zh-CN" sz="1400" dirty="0">
                <a:solidFill>
                  <a:schemeClr val="tx1"/>
                </a:solidFill>
              </a:rPr>
              <a:t>- </a:t>
            </a:r>
            <a:r>
              <a:rPr lang="zh-CN" altLang="en-US" sz="1400" dirty="0">
                <a:solidFill>
                  <a:schemeClr val="tx1"/>
                </a:solidFill>
              </a:rPr>
              <a:t>分支介绍（四）</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en-US" altLang="zh-CN" sz="1200" b="1" dirty="0">
                <a:latin typeface="+mn-ea"/>
              </a:rPr>
              <a:t>Hotfix</a:t>
            </a:r>
            <a:r>
              <a:rPr lang="zh-CN" altLang="en-US" sz="1200" b="1">
                <a:latin typeface="+mn-ea"/>
              </a:rPr>
              <a:t>修复分支</a:t>
            </a:r>
            <a:endParaRPr lang="en-US" altLang="zh-CN" sz="1200" dirty="0">
              <a:latin typeface="+mn-ea"/>
            </a:endParaRPr>
          </a:p>
          <a:p>
            <a:pPr marL="360045">
              <a:lnSpc>
                <a:spcPct val="150000"/>
              </a:lnSpc>
            </a:pPr>
            <a:r>
              <a:rPr lang="zh-CN" altLang="en-US" sz="1200" dirty="0">
                <a:latin typeface="+mn-ea"/>
              </a:rPr>
              <a:t>一个项目发布后或多或少肯定会有一些</a:t>
            </a:r>
            <a:r>
              <a:rPr lang="en-US" altLang="zh-CN" sz="1200" dirty="0">
                <a:latin typeface="+mn-ea"/>
              </a:rPr>
              <a:t>bug</a:t>
            </a:r>
            <a:r>
              <a:rPr lang="zh-CN" altLang="en-US" sz="1200" dirty="0">
                <a:latin typeface="+mn-ea"/>
              </a:rPr>
              <a:t>存在，而</a:t>
            </a:r>
            <a:r>
              <a:rPr lang="en-US" altLang="zh-CN" sz="1200" dirty="0">
                <a:latin typeface="+mn-ea"/>
              </a:rPr>
              <a:t>bug</a:t>
            </a:r>
            <a:r>
              <a:rPr lang="zh-CN" altLang="en-US" sz="1200" dirty="0">
                <a:latin typeface="+mn-ea"/>
              </a:rPr>
              <a:t>的修复工作并不适合在</a:t>
            </a:r>
            <a:r>
              <a:rPr lang="en-US" altLang="zh-CN" sz="1200" dirty="0">
                <a:latin typeface="+mn-ea"/>
              </a:rPr>
              <a:t>develop</a:t>
            </a:r>
            <a:r>
              <a:rPr lang="zh-CN" altLang="en-US" sz="1200" dirty="0">
                <a:latin typeface="+mn-ea"/>
              </a:rPr>
              <a:t>上做，这是因为</a:t>
            </a:r>
          </a:p>
          <a:p>
            <a:pPr marL="720090" lvl="1" indent="-228600">
              <a:lnSpc>
                <a:spcPct val="150000"/>
              </a:lnSpc>
              <a:buFont typeface="+mj-lt"/>
              <a:buAutoNum type="arabicPeriod"/>
            </a:pPr>
            <a:r>
              <a:rPr lang="en-US" altLang="zh-CN" sz="1200" dirty="0">
                <a:latin typeface="+mn-ea"/>
              </a:rPr>
              <a:t>develop</a:t>
            </a:r>
            <a:r>
              <a:rPr lang="zh-CN" altLang="en-US" sz="1200" dirty="0">
                <a:latin typeface="+mn-ea"/>
              </a:rPr>
              <a:t>分支上包含还未验证过的</a:t>
            </a:r>
            <a:r>
              <a:rPr lang="en-US" altLang="zh-CN" sz="1200" dirty="0">
                <a:latin typeface="+mn-ea"/>
              </a:rPr>
              <a:t>feature</a:t>
            </a:r>
          </a:p>
          <a:p>
            <a:pPr marL="720090" lvl="1" indent="-228600">
              <a:lnSpc>
                <a:spcPct val="150000"/>
              </a:lnSpc>
              <a:buFont typeface="+mj-lt"/>
              <a:buAutoNum type="arabicPeriod"/>
            </a:pPr>
            <a:r>
              <a:rPr lang="zh-CN" altLang="en-US" sz="1200" dirty="0">
                <a:latin typeface="+mn-ea"/>
              </a:rPr>
              <a:t>用户未必需要</a:t>
            </a:r>
            <a:r>
              <a:rPr lang="en-US" altLang="zh-CN" sz="1200" dirty="0">
                <a:latin typeface="+mn-ea"/>
              </a:rPr>
              <a:t>develop</a:t>
            </a:r>
            <a:r>
              <a:rPr lang="zh-CN" altLang="en-US" sz="1200" dirty="0">
                <a:latin typeface="+mn-ea"/>
              </a:rPr>
              <a:t>上的</a:t>
            </a:r>
            <a:r>
              <a:rPr lang="en-US" altLang="zh-CN" sz="1200" dirty="0">
                <a:latin typeface="+mn-ea"/>
              </a:rPr>
              <a:t>feature</a:t>
            </a:r>
          </a:p>
          <a:p>
            <a:pPr marL="720090" lvl="1" indent="-228600">
              <a:lnSpc>
                <a:spcPct val="150000"/>
              </a:lnSpc>
              <a:buFont typeface="+mj-lt"/>
              <a:buAutoNum type="arabicPeriod"/>
            </a:pPr>
            <a:r>
              <a:rPr lang="en-US" altLang="zh-CN" sz="1200" dirty="0">
                <a:latin typeface="+mn-ea"/>
              </a:rPr>
              <a:t>develop</a:t>
            </a:r>
            <a:r>
              <a:rPr lang="zh-CN" altLang="en-US" sz="1200" dirty="0">
                <a:latin typeface="+mn-ea"/>
              </a:rPr>
              <a:t>还不能马上发布，而客户急需这个</a:t>
            </a:r>
            <a:r>
              <a:rPr lang="en-US" altLang="zh-CN" sz="1200" dirty="0">
                <a:latin typeface="+mn-ea"/>
              </a:rPr>
              <a:t>bug</a:t>
            </a:r>
            <a:r>
              <a:rPr lang="zh-CN" altLang="en-US" sz="1200" dirty="0">
                <a:latin typeface="+mn-ea"/>
              </a:rPr>
              <a:t>的修复。</a:t>
            </a:r>
          </a:p>
          <a:p>
            <a:pPr marL="360045">
              <a:lnSpc>
                <a:spcPct val="150000"/>
              </a:lnSpc>
            </a:pPr>
            <a:r>
              <a:rPr lang="zh-CN" altLang="en-US" sz="1200" dirty="0">
                <a:latin typeface="+mn-ea"/>
              </a:rPr>
              <a:t>这时就需要新建</a:t>
            </a:r>
            <a:r>
              <a:rPr lang="en-US" altLang="zh-CN" sz="1200" dirty="0">
                <a:latin typeface="+mn-ea"/>
              </a:rPr>
              <a:t>hotfix</a:t>
            </a:r>
            <a:r>
              <a:rPr lang="zh-CN" altLang="en-US" sz="1200" dirty="0">
                <a:latin typeface="+mn-ea"/>
              </a:rPr>
              <a:t>分支，</a:t>
            </a:r>
            <a:r>
              <a:rPr lang="en-US" altLang="zh-CN" sz="1200" dirty="0">
                <a:latin typeface="+mn-ea"/>
              </a:rPr>
              <a:t>hotfix</a:t>
            </a:r>
            <a:r>
              <a:rPr lang="zh-CN" altLang="en-US" sz="1200" dirty="0">
                <a:latin typeface="+mn-ea"/>
              </a:rPr>
              <a:t>分支派生自</a:t>
            </a:r>
            <a:r>
              <a:rPr lang="en-US" altLang="zh-CN" sz="1200" dirty="0">
                <a:latin typeface="+mn-ea"/>
              </a:rPr>
              <a:t>master</a:t>
            </a:r>
            <a:r>
              <a:rPr lang="zh-CN" altLang="en-US" sz="1200" dirty="0">
                <a:latin typeface="+mn-ea"/>
              </a:rPr>
              <a:t>分支，仅仅用于修复</a:t>
            </a:r>
            <a:r>
              <a:rPr lang="en-US" altLang="zh-CN" sz="1200" dirty="0">
                <a:latin typeface="+mn-ea"/>
              </a:rPr>
              <a:t>bug</a:t>
            </a:r>
            <a:r>
              <a:rPr lang="zh-CN" altLang="en-US" sz="1200" dirty="0">
                <a:latin typeface="+mn-ea"/>
              </a:rPr>
              <a:t>，当</a:t>
            </a:r>
            <a:r>
              <a:rPr lang="en-US" altLang="zh-CN" sz="1200" dirty="0">
                <a:latin typeface="+mn-ea"/>
              </a:rPr>
              <a:t>bug</a:t>
            </a:r>
            <a:r>
              <a:rPr lang="zh-CN" altLang="en-US" sz="1200" dirty="0">
                <a:latin typeface="+mn-ea"/>
              </a:rPr>
              <a:t>修复完毕后，马上回归到</a:t>
            </a:r>
            <a:r>
              <a:rPr lang="en-US" altLang="zh-CN" sz="1200" dirty="0">
                <a:latin typeface="+mn-ea"/>
              </a:rPr>
              <a:t>master</a:t>
            </a:r>
            <a:r>
              <a:rPr lang="zh-CN" altLang="en-US" sz="1200" dirty="0">
                <a:latin typeface="+mn-ea"/>
              </a:rPr>
              <a:t>分支，然后发布一个新版本，比如</a:t>
            </a:r>
            <a:r>
              <a:rPr lang="en-US" altLang="zh-CN" sz="1200" dirty="0">
                <a:latin typeface="+mn-ea"/>
              </a:rPr>
              <a:t>v0.1.1</a:t>
            </a:r>
            <a:r>
              <a:rPr lang="zh-CN" altLang="en-US" sz="1200" dirty="0">
                <a:latin typeface="+mn-ea"/>
              </a:rPr>
              <a:t>，同时</a:t>
            </a:r>
            <a:r>
              <a:rPr lang="en-US" altLang="zh-CN" sz="1200" dirty="0">
                <a:latin typeface="+mn-ea"/>
              </a:rPr>
              <a:t>hotfix</a:t>
            </a:r>
            <a:r>
              <a:rPr lang="zh-CN" altLang="en-US" sz="1200" dirty="0">
                <a:latin typeface="+mn-ea"/>
              </a:rPr>
              <a:t>也要合并回</a:t>
            </a:r>
            <a:r>
              <a:rPr lang="en-US" altLang="zh-CN" sz="1200" dirty="0">
                <a:latin typeface="+mn-ea"/>
              </a:rPr>
              <a:t>develop</a:t>
            </a:r>
            <a:r>
              <a:rPr lang="zh-CN" altLang="en-US" sz="1200" dirty="0">
                <a:latin typeface="+mn-ea"/>
              </a:rPr>
              <a:t>分支，这样</a:t>
            </a:r>
            <a:r>
              <a:rPr lang="en-US" altLang="zh-CN" sz="1200" dirty="0">
                <a:latin typeface="+mn-ea"/>
              </a:rPr>
              <a:t>develop</a:t>
            </a:r>
            <a:r>
              <a:rPr lang="zh-CN" altLang="en-US" sz="1200" dirty="0">
                <a:latin typeface="+mn-ea"/>
              </a:rPr>
              <a:t>分支就能享受到</a:t>
            </a:r>
            <a:r>
              <a:rPr lang="en-US" altLang="zh-CN" sz="1200" dirty="0">
                <a:latin typeface="+mn-ea"/>
              </a:rPr>
              <a:t>bug</a:t>
            </a:r>
            <a:r>
              <a:rPr lang="zh-CN" altLang="en-US" sz="1200" dirty="0">
                <a:latin typeface="+mn-ea"/>
              </a:rPr>
              <a:t>修复的好处了。</a:t>
            </a:r>
            <a:endParaRPr lang="en-US" altLang="zh-CN" sz="1200" dirty="0">
              <a:latin typeface="+mn-ea"/>
            </a:endParaRPr>
          </a:p>
        </p:txBody>
      </p:sp>
      <p:pic>
        <p:nvPicPr>
          <p:cNvPr id="6" name="Picture 12" descr="å¾çæ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856117"/>
            <a:ext cx="3240360" cy="2005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7955" y="1168557"/>
            <a:ext cx="533400" cy="533400"/>
            <a:chOff x="4097955" y="1915567"/>
            <a:chExt cx="533400" cy="533400"/>
          </a:xfrm>
        </p:grpSpPr>
        <p:sp>
          <p:nvSpPr>
            <p:cNvPr id="35" name="圆角矩形 34"/>
            <p:cNvSpPr/>
            <p:nvPr/>
          </p:nvSpPr>
          <p:spPr>
            <a:xfrm>
              <a:off x="4097955" y="191556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14" name="Freeform 132"/>
            <p:cNvSpPr>
              <a:spLocks noChangeAspect="1" noEditPoints="1"/>
            </p:cNvSpPr>
            <p:nvPr/>
          </p:nvSpPr>
          <p:spPr bwMode="auto">
            <a:xfrm>
              <a:off x="4222858" y="204680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
        <p:nvSpPr>
          <p:cNvPr id="30" name="TextBox 67"/>
          <p:cNvSpPr txBox="1"/>
          <p:nvPr/>
        </p:nvSpPr>
        <p:spPr>
          <a:xfrm>
            <a:off x="4786013" y="2032224"/>
            <a:ext cx="2666307" cy="307777"/>
          </a:xfrm>
          <a:prstGeom prst="rect">
            <a:avLst/>
          </a:prstGeom>
          <a:noFill/>
        </p:spPr>
        <p:txBody>
          <a:bodyPr wrap="none" rtlCol="0">
            <a:spAutoFit/>
          </a:bodyPr>
          <a:lstStyle/>
          <a:p>
            <a:pPr>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02    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常用命令的使用</a:t>
            </a:r>
          </a:p>
        </p:txBody>
      </p:sp>
      <p:grpSp>
        <p:nvGrpSpPr>
          <p:cNvPr id="49" name="组合 48"/>
          <p:cNvGrpSpPr/>
          <p:nvPr/>
        </p:nvGrpSpPr>
        <p:grpSpPr>
          <a:xfrm>
            <a:off x="1547664" y="1677864"/>
            <a:ext cx="1656184" cy="1656184"/>
            <a:chOff x="706852" y="1347614"/>
            <a:chExt cx="2352980" cy="2352980"/>
          </a:xfrm>
        </p:grpSpPr>
        <p:grpSp>
          <p:nvGrpSpPr>
            <p:cNvPr id="50" name="组合 49"/>
            <p:cNvGrpSpPr/>
            <p:nvPr/>
          </p:nvGrpSpPr>
          <p:grpSpPr>
            <a:xfrm>
              <a:off x="706852" y="1347614"/>
              <a:ext cx="2352980" cy="2352980"/>
              <a:chOff x="304800" y="673100"/>
              <a:chExt cx="4000500" cy="4000500"/>
            </a:xfrm>
            <a:effectLst>
              <a:outerShdw blurRad="444500" dist="254000" dir="684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椭圆 53"/>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51" name="矩形 50"/>
            <p:cNvSpPr/>
            <p:nvPr/>
          </p:nvSpPr>
          <p:spPr>
            <a:xfrm>
              <a:off x="1033496" y="2002394"/>
              <a:ext cx="1652198" cy="764339"/>
            </a:xfrm>
            <a:prstGeom prst="rect">
              <a:avLst/>
            </a:prstGeom>
          </p:spPr>
          <p:txBody>
            <a:bodyPr wrap="square">
              <a:spAutoFit/>
            </a:bodyPr>
            <a:lstStyle/>
            <a:p>
              <a:pPr marL="0" marR="0" lvl="0" indent="0" algn="ctr" defTabSz="934085"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n-cs"/>
                </a:rPr>
                <a:t>目 录</a:t>
              </a:r>
            </a:p>
          </p:txBody>
        </p:sp>
        <p:sp>
          <p:nvSpPr>
            <p:cNvPr id="52" name="Rectangle 4"/>
            <p:cNvSpPr txBox="1">
              <a:spLocks noChangeArrowheads="1"/>
            </p:cNvSpPr>
            <p:nvPr/>
          </p:nvSpPr>
          <p:spPr bwMode="auto">
            <a:xfrm>
              <a:off x="1143145" y="2852870"/>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rPr>
                <a:t>content</a:t>
              </a:r>
              <a:endParaRPr kumimoji="0" lang="zh-CN" altLang="en-US" sz="900" b="0" i="0" u="none" strike="noStrike" kern="0" cap="none" spc="0" normalizeH="0" baseline="0" noProof="0" dirty="0">
                <a:ln>
                  <a:noFill/>
                </a:ln>
                <a:solidFill>
                  <a:srgbClr val="F3A463"/>
                </a:solidFill>
                <a:effectLst/>
                <a:uLnTx/>
                <a:uFillTx/>
                <a:latin typeface="微软雅黑" panose="020B0503020204020204" pitchFamily="34" charset="-122"/>
                <a:ea typeface="微软雅黑" panose="020B0503020204020204" pitchFamily="34" charset="-122"/>
                <a:cs typeface="+mj-cs"/>
              </a:endParaRPr>
            </a:p>
          </p:txBody>
        </p:sp>
      </p:grpSp>
      <p:sp>
        <p:nvSpPr>
          <p:cNvPr id="38" name="TextBox 67"/>
          <p:cNvSpPr txBox="1"/>
          <p:nvPr/>
        </p:nvSpPr>
        <p:spPr>
          <a:xfrm>
            <a:off x="4786013" y="1248247"/>
            <a:ext cx="2666307" cy="307777"/>
          </a:xfrm>
          <a:prstGeom prst="rect">
            <a:avLst/>
          </a:prstGeom>
          <a:noFill/>
        </p:spPr>
        <p:txBody>
          <a:bodyPr wrap="none" rtlCol="0">
            <a:spAutoFit/>
          </a:bodyPr>
          <a:lstStyle/>
          <a:p>
            <a:pPr>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01    Git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介绍和环境搭建</a:t>
            </a:r>
          </a:p>
        </p:txBody>
      </p:sp>
      <p:grpSp>
        <p:nvGrpSpPr>
          <p:cNvPr id="3" name="组合 2"/>
          <p:cNvGrpSpPr/>
          <p:nvPr/>
        </p:nvGrpSpPr>
        <p:grpSpPr>
          <a:xfrm>
            <a:off x="4097955" y="3466473"/>
            <a:ext cx="533400" cy="533400"/>
            <a:chOff x="4097955" y="2738836"/>
            <a:chExt cx="533400" cy="533400"/>
          </a:xfrm>
        </p:grpSpPr>
        <p:sp>
          <p:nvSpPr>
            <p:cNvPr id="36" name="圆角矩形 35"/>
            <p:cNvSpPr/>
            <p:nvPr/>
          </p:nvSpPr>
          <p:spPr>
            <a:xfrm>
              <a:off x="4097955" y="2738836"/>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39" name="Freeform 111"/>
            <p:cNvSpPr>
              <a:spLocks noEditPoints="1"/>
            </p:cNvSpPr>
            <p:nvPr/>
          </p:nvSpPr>
          <p:spPr bwMode="auto">
            <a:xfrm>
              <a:off x="4196523" y="2889546"/>
              <a:ext cx="336264" cy="231980"/>
            </a:xfrm>
            <a:custGeom>
              <a:avLst/>
              <a:gdLst/>
              <a:ahLst/>
              <a:cxnLst>
                <a:cxn ang="0">
                  <a:pos x="73" y="36"/>
                </a:cxn>
                <a:cxn ang="0">
                  <a:pos x="58" y="50"/>
                </a:cxn>
                <a:cxn ang="0">
                  <a:pos x="58" y="50"/>
                </a:cxn>
                <a:cxn ang="0">
                  <a:pos x="15" y="50"/>
                </a:cxn>
                <a:cxn ang="0">
                  <a:pos x="15" y="50"/>
                </a:cxn>
                <a:cxn ang="0">
                  <a:pos x="14" y="50"/>
                </a:cxn>
                <a:cxn ang="0">
                  <a:pos x="14" y="50"/>
                </a:cxn>
                <a:cxn ang="0">
                  <a:pos x="0" y="35"/>
                </a:cxn>
                <a:cxn ang="0">
                  <a:pos x="7" y="23"/>
                </a:cxn>
                <a:cxn ang="0">
                  <a:pos x="7" y="20"/>
                </a:cxn>
                <a:cxn ang="0">
                  <a:pos x="17" y="10"/>
                </a:cxn>
                <a:cxn ang="0">
                  <a:pos x="23" y="12"/>
                </a:cxn>
                <a:cxn ang="0">
                  <a:pos x="42" y="0"/>
                </a:cxn>
                <a:cxn ang="0">
                  <a:pos x="64" y="21"/>
                </a:cxn>
                <a:cxn ang="0">
                  <a:pos x="64" y="23"/>
                </a:cxn>
                <a:cxn ang="0">
                  <a:pos x="73" y="36"/>
                </a:cxn>
                <a:cxn ang="0">
                  <a:pos x="27" y="42"/>
                </a:cxn>
                <a:cxn ang="0">
                  <a:pos x="35" y="38"/>
                </a:cxn>
                <a:cxn ang="0">
                  <a:pos x="32" y="34"/>
                </a:cxn>
                <a:cxn ang="0">
                  <a:pos x="27" y="37"/>
                </a:cxn>
                <a:cxn ang="0">
                  <a:pos x="22" y="32"/>
                </a:cxn>
                <a:cxn ang="0">
                  <a:pos x="27" y="28"/>
                </a:cxn>
                <a:cxn ang="0">
                  <a:pos x="48" y="42"/>
                </a:cxn>
                <a:cxn ang="0">
                  <a:pos x="58" y="32"/>
                </a:cxn>
                <a:cxn ang="0">
                  <a:pos x="48" y="23"/>
                </a:cxn>
                <a:cxn ang="0">
                  <a:pos x="39" y="26"/>
                </a:cxn>
                <a:cxn ang="0">
                  <a:pos x="43" y="30"/>
                </a:cxn>
                <a:cxn ang="0">
                  <a:pos x="48" y="28"/>
                </a:cxn>
                <a:cxn ang="0">
                  <a:pos x="52" y="32"/>
                </a:cxn>
                <a:cxn ang="0">
                  <a:pos x="48" y="37"/>
                </a:cxn>
                <a:cxn ang="0">
                  <a:pos x="27" y="23"/>
                </a:cxn>
                <a:cxn ang="0">
                  <a:pos x="16" y="32"/>
                </a:cxn>
                <a:cxn ang="0">
                  <a:pos x="27" y="42"/>
                </a:cxn>
              </a:cxnLst>
              <a:rect l="0" t="0" r="r" b="b"/>
              <a:pathLst>
                <a:path w="73" h="5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rgbClr val="F3A463"/>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 name="组合 5"/>
          <p:cNvGrpSpPr/>
          <p:nvPr/>
        </p:nvGrpSpPr>
        <p:grpSpPr>
          <a:xfrm>
            <a:off x="4097955" y="1934529"/>
            <a:ext cx="533400" cy="533400"/>
            <a:chOff x="4101055" y="2719777"/>
            <a:chExt cx="533400" cy="533400"/>
          </a:xfrm>
        </p:grpSpPr>
        <p:sp>
          <p:nvSpPr>
            <p:cNvPr id="21" name="圆角矩形 20"/>
            <p:cNvSpPr/>
            <p:nvPr/>
          </p:nvSpPr>
          <p:spPr>
            <a:xfrm>
              <a:off x="4101055" y="271977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22" name="Freeform 132"/>
            <p:cNvSpPr>
              <a:spLocks noChangeAspect="1" noEditPoints="1"/>
            </p:cNvSpPr>
            <p:nvPr/>
          </p:nvSpPr>
          <p:spPr bwMode="auto">
            <a:xfrm>
              <a:off x="4225958" y="285101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
        <p:nvSpPr>
          <p:cNvPr id="24" name="TextBox 67"/>
          <p:cNvSpPr txBox="1"/>
          <p:nvPr/>
        </p:nvSpPr>
        <p:spPr>
          <a:xfrm>
            <a:off x="4789113" y="2836434"/>
            <a:ext cx="2372957" cy="307777"/>
          </a:xfrm>
          <a:prstGeom prst="rect">
            <a:avLst/>
          </a:prstGeom>
          <a:noFill/>
        </p:spPr>
        <p:txBody>
          <a:bodyPr wrap="none" rtlCol="0">
            <a:spAutoFit/>
          </a:bodyPr>
          <a:lstStyle/>
          <a:p>
            <a:pPr lvl="0">
              <a:defRPr/>
            </a:pP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rPr>
              <a:t>PART 03    GitFlow</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工作流</a:t>
            </a:r>
          </a:p>
        </p:txBody>
      </p:sp>
      <p:sp>
        <p:nvSpPr>
          <p:cNvPr id="28" name="TextBox 67"/>
          <p:cNvSpPr txBox="1"/>
          <p:nvPr/>
        </p:nvSpPr>
        <p:spPr>
          <a:xfrm>
            <a:off x="4786013" y="3602300"/>
            <a:ext cx="2750625" cy="307777"/>
          </a:xfrm>
          <a:prstGeom prst="rect">
            <a:avLst/>
          </a:prstGeom>
          <a:noFill/>
        </p:spPr>
        <p:txBody>
          <a:bodyPr wrap="none" rtlCol="0">
            <a:spAutoFit/>
          </a:bodyPr>
          <a:lstStyle/>
          <a:p>
            <a:pPr>
              <a:defRPr/>
            </a:pPr>
            <a:r>
              <a:rPr lang="en-US" altLang="zh-CN" sz="1400" b="1" dirty="0">
                <a:solidFill>
                  <a:srgbClr val="F3A463"/>
                </a:solidFill>
                <a:latin typeface="微软雅黑" panose="020B0503020204020204" pitchFamily="34" charset="-122"/>
                <a:ea typeface="微软雅黑" panose="020B0503020204020204" pitchFamily="34" charset="-122"/>
              </a:rPr>
              <a:t>PART 04    Git</a:t>
            </a:r>
            <a:r>
              <a:rPr lang="zh-CN" altLang="en-US" sz="1400" b="1" dirty="0">
                <a:solidFill>
                  <a:srgbClr val="F3A463"/>
                </a:solidFill>
                <a:latin typeface="微软雅黑" panose="020B0503020204020204" pitchFamily="34" charset="-122"/>
                <a:ea typeface="微软雅黑" panose="020B0503020204020204" pitchFamily="34" charset="-122"/>
              </a:rPr>
              <a:t>在</a:t>
            </a:r>
            <a:r>
              <a:rPr lang="en-US" altLang="zh-CN" sz="1400" b="1" dirty="0">
                <a:solidFill>
                  <a:srgbClr val="F3A463"/>
                </a:solidFill>
                <a:latin typeface="微软雅黑" panose="020B0503020204020204" pitchFamily="34" charset="-122"/>
                <a:ea typeface="微软雅黑" panose="020B0503020204020204" pitchFamily="34" charset="-122"/>
              </a:rPr>
              <a:t>IDEA</a:t>
            </a:r>
            <a:r>
              <a:rPr lang="zh-CN" altLang="en-US" sz="1400" b="1" dirty="0">
                <a:solidFill>
                  <a:srgbClr val="F3A463"/>
                </a:solidFill>
                <a:latin typeface="微软雅黑" panose="020B0503020204020204" pitchFamily="34" charset="-122"/>
                <a:ea typeface="微软雅黑" panose="020B0503020204020204" pitchFamily="34" charset="-122"/>
              </a:rPr>
              <a:t>中的使用</a:t>
            </a:r>
          </a:p>
        </p:txBody>
      </p:sp>
      <p:grpSp>
        <p:nvGrpSpPr>
          <p:cNvPr id="29" name="组合 28"/>
          <p:cNvGrpSpPr/>
          <p:nvPr/>
        </p:nvGrpSpPr>
        <p:grpSpPr>
          <a:xfrm>
            <a:off x="4097955" y="2700501"/>
            <a:ext cx="533400" cy="533400"/>
            <a:chOff x="4101055" y="2719777"/>
            <a:chExt cx="533400" cy="533400"/>
          </a:xfrm>
        </p:grpSpPr>
        <p:sp>
          <p:nvSpPr>
            <p:cNvPr id="31" name="圆角矩形 30"/>
            <p:cNvSpPr/>
            <p:nvPr/>
          </p:nvSpPr>
          <p:spPr>
            <a:xfrm>
              <a:off x="4101055" y="2719777"/>
              <a:ext cx="533400" cy="533400"/>
            </a:xfrm>
            <a:prstGeom prst="roundRect">
              <a:avLst>
                <a:gd name="adj" fmla="val 21355"/>
              </a:avLst>
            </a:prstGeom>
            <a:solidFill>
              <a:schemeClr val="bg1"/>
            </a:solidFill>
            <a:ln>
              <a:noFill/>
            </a:ln>
            <a:effectLst>
              <a:outerShdw blurRad="889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1" i="0" u="none" strike="noStrike" kern="1200" cap="none" spc="0" normalizeH="0" baseline="0" noProof="0" dirty="0">
                <a:ln>
                  <a:noFill/>
                </a:ln>
                <a:solidFill>
                  <a:schemeClr val="tx1">
                    <a:lumMod val="50000"/>
                    <a:lumOff val="50000"/>
                  </a:schemeClr>
                </a:solidFill>
                <a:effectLst/>
                <a:uLnTx/>
                <a:uFillTx/>
                <a:latin typeface="Calibri" panose="020F0502020204030204"/>
                <a:ea typeface="宋体" panose="02010600030101010101" pitchFamily="2" charset="-122"/>
                <a:cs typeface="+mn-cs"/>
              </a:endParaRPr>
            </a:p>
          </p:txBody>
        </p:sp>
        <p:sp>
          <p:nvSpPr>
            <p:cNvPr id="32" name="Freeform 132"/>
            <p:cNvSpPr>
              <a:spLocks noChangeAspect="1" noEditPoints="1"/>
            </p:cNvSpPr>
            <p:nvPr/>
          </p:nvSpPr>
          <p:spPr bwMode="auto">
            <a:xfrm>
              <a:off x="4225958" y="2851011"/>
              <a:ext cx="315866" cy="302133"/>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7F7F7F"/>
            </a:solidFill>
            <a:ln w="9525">
              <a:noFill/>
              <a:round/>
            </a:ln>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350" b="1" i="0" u="none" strike="noStrike" kern="1200" cap="none" spc="0" normalizeH="0" baseline="0" noProof="0">
                <a:ln>
                  <a:noFill/>
                </a:ln>
                <a:solidFill>
                  <a:schemeClr val="tx1">
                    <a:lumMod val="50000"/>
                    <a:lumOff val="50000"/>
                  </a:schemeClr>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代码拉取</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j-ea"/>
                <a:ea typeface="+mj-ea"/>
              </a:rPr>
              <a:t>拉取步骤：</a:t>
            </a:r>
            <a:endParaRPr lang="en-US" altLang="zh-CN" sz="1200" dirty="0">
              <a:latin typeface="微软雅黑" panose="020B0503020204020204" pitchFamily="34" charset="-122"/>
              <a:ea typeface="微软雅黑" panose="020B0503020204020204" pitchFamily="34" charset="-122"/>
            </a:endParaRPr>
          </a:p>
          <a:p>
            <a:pPr marL="360045">
              <a:lnSpc>
                <a:spcPct val="150000"/>
              </a:lnSpc>
              <a:spcBef>
                <a:spcPts val="0"/>
              </a:spcBef>
            </a:pP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IDEA</a:t>
            </a:r>
            <a:r>
              <a:rPr lang="zh-CN" altLang="en-US" sz="1200" dirty="0">
                <a:latin typeface="微软雅黑" panose="020B0503020204020204" pitchFamily="34" charset="-122"/>
                <a:ea typeface="微软雅黑" panose="020B0503020204020204" pitchFamily="34" charset="-122"/>
              </a:rPr>
              <a:t>导航栏中选择</a:t>
            </a:r>
            <a:r>
              <a:rPr lang="en-US" altLang="zh-CN" sz="1200" dirty="0">
                <a:latin typeface="微软雅黑" panose="020B0503020204020204" pitchFamily="34" charset="-122"/>
                <a:ea typeface="微软雅黑" panose="020B0503020204020204" pitchFamily="34" charset="-122"/>
              </a:rPr>
              <a:t>VCS</a:t>
            </a:r>
            <a:r>
              <a:rPr lang="en-US" altLang="zh-CN" sz="1200" dirty="0">
                <a:solidFill>
                  <a:srgbClr val="3D3D3D"/>
                </a:solidFill>
                <a:latin typeface="微软雅黑" panose="020B0503020204020204" pitchFamily="34" charset="-122"/>
                <a:ea typeface="微软雅黑" panose="020B0503020204020204" pitchFamily="34" charset="-122"/>
              </a:rPr>
              <a:t> —&gt; </a:t>
            </a:r>
            <a:r>
              <a:rPr lang="en-US" altLang="zh-CN" sz="1200" dirty="0">
                <a:latin typeface="微软雅黑" panose="020B0503020204020204" pitchFamily="34" charset="-122"/>
                <a:ea typeface="微软雅黑" panose="020B0503020204020204" pitchFamily="34" charset="-122"/>
              </a:rPr>
              <a:t>Checkout from Version Control-&gt;Git</a:t>
            </a:r>
            <a:r>
              <a:rPr lang="zh-CN" altLang="en-US" sz="1200" dirty="0">
                <a:latin typeface="微软雅黑" panose="020B0503020204020204" pitchFamily="34" charset="-122"/>
                <a:ea typeface="微软雅黑" panose="020B0503020204020204" pitchFamily="34" charset="-122"/>
              </a:rPr>
              <a:t>，输入远程代码地址，保存文件路径，保存文件名后点</a:t>
            </a:r>
            <a:r>
              <a:rPr lang="en-US" altLang="zh-CN" sz="1200" dirty="0">
                <a:latin typeface="微软雅黑" panose="020B0503020204020204" pitchFamily="34" charset="-122"/>
                <a:ea typeface="微软雅黑" panose="020B0503020204020204" pitchFamily="34" charset="-122"/>
              </a:rPr>
              <a:t>clone</a:t>
            </a:r>
            <a:r>
              <a:rPr lang="zh-CN" altLang="en-US" sz="1200" dirty="0">
                <a:latin typeface="微软雅黑" panose="020B0503020204020204" pitchFamily="34" charset="-122"/>
                <a:ea typeface="微软雅黑" panose="020B0503020204020204" pitchFamily="34" charset="-122"/>
              </a:rPr>
              <a:t>按钮就会从远程自动下载工程代码</a:t>
            </a:r>
            <a:r>
              <a:rPr lang="zh-CN" altLang="en-US" sz="1200" dirty="0"/>
              <a:t>。</a:t>
            </a:r>
            <a:endParaRPr lang="en-US" altLang="zh-CN" sz="1200" dirty="0"/>
          </a:p>
        </p:txBody>
      </p:sp>
      <p:pic>
        <p:nvPicPr>
          <p:cNvPr id="5" name="内容占位符 2"/>
          <p:cNvPicPr>
            <a:picLocks noChangeAspect="1"/>
          </p:cNvPicPr>
          <p:nvPr/>
        </p:nvPicPr>
        <p:blipFill rotWithShape="1">
          <a:blip r:embed="rId3"/>
          <a:srcRect l="11152" t="21769" r="76250" b="51616"/>
          <a:stretch>
            <a:fillRect/>
          </a:stretch>
        </p:blipFill>
        <p:spPr>
          <a:xfrm>
            <a:off x="450977" y="2211778"/>
            <a:ext cx="3393221" cy="1764159"/>
          </a:xfrm>
          <a:prstGeom prst="rect">
            <a:avLst/>
          </a:prstGeom>
        </p:spPr>
      </p:pic>
      <p:pic>
        <p:nvPicPr>
          <p:cNvPr id="6" name="图片 5"/>
          <p:cNvPicPr>
            <a:picLocks noChangeAspect="1"/>
          </p:cNvPicPr>
          <p:nvPr/>
        </p:nvPicPr>
        <p:blipFill>
          <a:blip r:embed="rId4"/>
          <a:stretch>
            <a:fillRect/>
          </a:stretch>
        </p:blipFill>
        <p:spPr>
          <a:xfrm>
            <a:off x="4067944" y="2211710"/>
            <a:ext cx="4248472" cy="176422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代码提交</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j-ea"/>
                <a:ea typeface="+mj-ea"/>
              </a:rPr>
              <a:t>提交步骤：</a:t>
            </a:r>
            <a:endParaRPr lang="en-US" altLang="zh-CN" sz="1200" b="1" dirty="0">
              <a:solidFill>
                <a:schemeClr val="tx1"/>
              </a:solidFill>
              <a:latin typeface="+mj-ea"/>
              <a:ea typeface="+mj-ea"/>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当文件完成编写之后，可通过</a:t>
            </a:r>
            <a:r>
              <a:rPr lang="en-US" altLang="zh-CN" sz="1200" dirty="0">
                <a:solidFill>
                  <a:schemeClr val="tx1"/>
                </a:solidFill>
                <a:latin typeface="微软雅黑" panose="020B0503020204020204" pitchFamily="34" charset="-122"/>
                <a:ea typeface="微软雅黑" panose="020B0503020204020204" pitchFamily="34" charset="-122"/>
              </a:rPr>
              <a:t>idea</a:t>
            </a:r>
            <a:r>
              <a:rPr lang="zh-CN" altLang="en-US" sz="1200" dirty="0">
                <a:solidFill>
                  <a:schemeClr val="tx1"/>
                </a:solidFill>
                <a:latin typeface="微软雅黑" panose="020B0503020204020204" pitchFamily="34" charset="-122"/>
                <a:ea typeface="微软雅黑" panose="020B0503020204020204" pitchFamily="34" charset="-122"/>
              </a:rPr>
              <a:t>进行文件提交。</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项目上右键</a:t>
            </a:r>
            <a:r>
              <a:rPr lang="en-US" altLang="zh-CN" sz="1200" dirty="0">
                <a:solidFill>
                  <a:schemeClr val="tx1"/>
                </a:solidFill>
                <a:latin typeface="微软雅黑" panose="020B0503020204020204" pitchFamily="34" charset="-122"/>
                <a:ea typeface="微软雅黑" panose="020B0503020204020204" pitchFamily="34" charset="-122"/>
              </a:rPr>
              <a:t>Git —&gt; Add—&gt;Git</a:t>
            </a:r>
            <a:r>
              <a:rPr lang="zh-CN" altLang="en-US" sz="1200" dirty="0">
                <a:solidFill>
                  <a:schemeClr val="tx1"/>
                </a:solidFill>
                <a:latin typeface="微软雅黑" panose="020B0503020204020204" pitchFamily="34" charset="-122"/>
                <a:ea typeface="微软雅黑" panose="020B0503020204020204" pitchFamily="34" charset="-122"/>
              </a:rPr>
              <a:t>菜单</a:t>
            </a:r>
            <a:r>
              <a:rPr lang="en-US" altLang="zh-CN" sz="1200" dirty="0">
                <a:solidFill>
                  <a:schemeClr val="tx1"/>
                </a:solidFill>
                <a:latin typeface="微软雅黑" panose="020B0503020204020204" pitchFamily="34" charset="-122"/>
                <a:ea typeface="微软雅黑" panose="020B0503020204020204" pitchFamily="34" charset="-122"/>
              </a:rPr>
              <a:t> —&gt; Commit</a:t>
            </a:r>
            <a:r>
              <a:rPr lang="zh-CN" altLang="en-US" sz="1200" dirty="0">
                <a:solidFill>
                  <a:schemeClr val="tx1"/>
                </a:solidFill>
                <a:latin typeface="微软雅黑" panose="020B0503020204020204" pitchFamily="34" charset="-122"/>
                <a:ea typeface="微软雅黑" panose="020B0503020204020204" pitchFamily="34" charset="-122"/>
              </a:rPr>
              <a:t>（输入提交信息）</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项目右键</a:t>
            </a:r>
            <a:r>
              <a:rPr lang="en-US" altLang="zh-CN" sz="1200" dirty="0">
                <a:solidFill>
                  <a:schemeClr val="tx1"/>
                </a:solidFill>
                <a:latin typeface="微软雅黑" panose="020B0503020204020204" pitchFamily="34" charset="-122"/>
                <a:ea typeface="微软雅黑" panose="020B0503020204020204" pitchFamily="34" charset="-122"/>
              </a:rPr>
              <a:t>Git —&gt; </a:t>
            </a:r>
            <a:r>
              <a:rPr lang="en-US" altLang="zh-CN" sz="1200" dirty="0" err="1">
                <a:solidFill>
                  <a:schemeClr val="tx1"/>
                </a:solidFill>
                <a:latin typeface="微软雅黑" panose="020B0503020204020204" pitchFamily="34" charset="-122"/>
                <a:ea typeface="微软雅黑" panose="020B0503020204020204" pitchFamily="34" charset="-122"/>
              </a:rPr>
              <a:t>Reponsitory</a:t>
            </a:r>
            <a:r>
              <a:rPr lang="en-US" altLang="zh-CN" sz="1200" dirty="0">
                <a:solidFill>
                  <a:schemeClr val="tx1"/>
                </a:solidFill>
                <a:latin typeface="微软雅黑" panose="020B0503020204020204" pitchFamily="34" charset="-122"/>
                <a:ea typeface="微软雅黑" panose="020B0503020204020204" pitchFamily="34" charset="-122"/>
              </a:rPr>
              <a:t> —&gt; pull</a:t>
            </a: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项目右键</a:t>
            </a:r>
            <a:r>
              <a:rPr lang="en-US" altLang="zh-CN" sz="1200" dirty="0">
                <a:solidFill>
                  <a:schemeClr val="tx1"/>
                </a:solidFill>
                <a:latin typeface="微软雅黑" panose="020B0503020204020204" pitchFamily="34" charset="-122"/>
                <a:ea typeface="微软雅黑" panose="020B0503020204020204" pitchFamily="34" charset="-122"/>
              </a:rPr>
              <a:t>Git —&gt; </a:t>
            </a:r>
            <a:r>
              <a:rPr lang="en-US" altLang="zh-CN" sz="1200" dirty="0" err="1">
                <a:solidFill>
                  <a:schemeClr val="tx1"/>
                </a:solidFill>
                <a:latin typeface="微软雅黑" panose="020B0503020204020204" pitchFamily="34" charset="-122"/>
                <a:ea typeface="微软雅黑" panose="020B0503020204020204" pitchFamily="34" charset="-122"/>
              </a:rPr>
              <a:t>Reponsitory</a:t>
            </a:r>
            <a:r>
              <a:rPr lang="en-US" altLang="zh-CN" sz="1200" dirty="0">
                <a:solidFill>
                  <a:schemeClr val="tx1"/>
                </a:solidFill>
                <a:latin typeface="微软雅黑" panose="020B0503020204020204" pitchFamily="34" charset="-122"/>
                <a:ea typeface="微软雅黑" panose="020B0503020204020204" pitchFamily="34" charset="-122"/>
              </a:rPr>
              <a:t> —&gt; push</a:t>
            </a:r>
          </a:p>
          <a:p>
            <a:endParaRPr lang="zh-CN" altLang="en-US" sz="1200" dirty="0">
              <a:solidFill>
                <a:schemeClr val="tx1"/>
              </a:solidFill>
            </a:endParaRPr>
          </a:p>
        </p:txBody>
      </p:sp>
      <p:pic>
        <p:nvPicPr>
          <p:cNvPr id="7" name="内容占位符 2"/>
          <p:cNvPicPr>
            <a:picLocks noChangeAspect="1"/>
          </p:cNvPicPr>
          <p:nvPr/>
        </p:nvPicPr>
        <p:blipFill rotWithShape="1">
          <a:blip r:embed="rId3"/>
          <a:srcRect l="2832" t="53218" r="80739" b="19018"/>
          <a:stretch>
            <a:fillRect/>
          </a:stretch>
        </p:blipFill>
        <p:spPr>
          <a:xfrm>
            <a:off x="539552" y="2355726"/>
            <a:ext cx="3522169" cy="1674099"/>
          </a:xfrm>
          <a:prstGeom prst="rect">
            <a:avLst/>
          </a:prstGeom>
        </p:spPr>
      </p:pic>
      <p:pic>
        <p:nvPicPr>
          <p:cNvPr id="8" name="图片 7"/>
          <p:cNvPicPr>
            <a:picLocks noChangeAspect="1"/>
          </p:cNvPicPr>
          <p:nvPr/>
        </p:nvPicPr>
        <p:blipFill rotWithShape="1">
          <a:blip r:embed="rId4"/>
          <a:srcRect l="3334" t="53607" r="76323" b="14030"/>
          <a:stretch>
            <a:fillRect/>
          </a:stretch>
        </p:blipFill>
        <p:spPr>
          <a:xfrm>
            <a:off x="4300549" y="2355726"/>
            <a:ext cx="4062303" cy="16740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已修改还原</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项目拉取完成之后，本地仓库版本为最新版本。</a:t>
            </a:r>
            <a:endParaRPr lang="en-US" altLang="zh-CN" sz="1200"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如果需要放弃某些文件的修改（未</a:t>
            </a:r>
            <a:r>
              <a:rPr lang="en-US" altLang="zh-CN" sz="1200" dirty="0">
                <a:solidFill>
                  <a:schemeClr val="tx1"/>
                </a:solidFill>
                <a:latin typeface="+mn-ea"/>
              </a:rPr>
              <a:t>commit</a:t>
            </a:r>
            <a:r>
              <a:rPr lang="zh-CN" altLang="en-US" sz="1200" dirty="0">
                <a:solidFill>
                  <a:schemeClr val="tx1"/>
                </a:solidFill>
                <a:latin typeface="+mn-ea"/>
              </a:rPr>
              <a:t>前），可以直接使用</a:t>
            </a:r>
            <a:r>
              <a:rPr lang="en-US" altLang="zh-CN" sz="1200" dirty="0">
                <a:solidFill>
                  <a:schemeClr val="tx1"/>
                </a:solidFill>
                <a:latin typeface="+mn-ea"/>
              </a:rPr>
              <a:t>Idea</a:t>
            </a:r>
            <a:r>
              <a:rPr lang="zh-CN" altLang="en-US" sz="1200" dirty="0">
                <a:solidFill>
                  <a:schemeClr val="tx1"/>
                </a:solidFill>
                <a:latin typeface="+mn-ea"/>
              </a:rPr>
              <a:t>的</a:t>
            </a:r>
            <a:r>
              <a:rPr lang="en-US" altLang="zh-CN" sz="1200" dirty="0">
                <a:solidFill>
                  <a:schemeClr val="tx1"/>
                </a:solidFill>
                <a:latin typeface="+mn-ea"/>
              </a:rPr>
              <a:t>Revert</a:t>
            </a:r>
            <a:r>
              <a:rPr lang="zh-CN" altLang="en-US" sz="1200" dirty="0">
                <a:solidFill>
                  <a:schemeClr val="tx1"/>
                </a:solidFill>
                <a:latin typeface="+mn-ea"/>
              </a:rPr>
              <a:t>功能，将修改的文件还原回本地仓库的版本。</a:t>
            </a:r>
            <a:endParaRPr lang="en-US" altLang="zh-CN" sz="1200"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在项目上右键</a:t>
            </a:r>
            <a:r>
              <a:rPr lang="en-US" altLang="zh-CN" sz="1200" dirty="0">
                <a:solidFill>
                  <a:schemeClr val="tx1"/>
                </a:solidFill>
                <a:latin typeface="+mn-ea"/>
              </a:rPr>
              <a:t>Git —&gt;Revert—&gt;</a:t>
            </a:r>
            <a:r>
              <a:rPr lang="zh-CN" altLang="en-US" sz="1200" dirty="0">
                <a:solidFill>
                  <a:schemeClr val="tx1"/>
                </a:solidFill>
                <a:latin typeface="+mn-ea"/>
              </a:rPr>
              <a:t>勾选要还原的文件，点击</a:t>
            </a:r>
            <a:r>
              <a:rPr lang="en-US" altLang="zh-CN" sz="1200" dirty="0">
                <a:solidFill>
                  <a:schemeClr val="tx1"/>
                </a:solidFill>
                <a:latin typeface="+mn-ea"/>
              </a:rPr>
              <a:t>Revert</a:t>
            </a:r>
            <a:r>
              <a:rPr lang="zh-CN" altLang="en-US" sz="1200" dirty="0">
                <a:solidFill>
                  <a:schemeClr val="tx1"/>
                </a:solidFill>
                <a:latin typeface="+mn-ea"/>
              </a:rPr>
              <a:t>即可。</a:t>
            </a:r>
          </a:p>
        </p:txBody>
      </p:sp>
      <p:pic>
        <p:nvPicPr>
          <p:cNvPr id="6" name="图片 5"/>
          <p:cNvPicPr>
            <a:picLocks noChangeAspect="1"/>
          </p:cNvPicPr>
          <p:nvPr/>
        </p:nvPicPr>
        <p:blipFill>
          <a:blip r:embed="rId3"/>
          <a:stretch>
            <a:fillRect/>
          </a:stretch>
        </p:blipFill>
        <p:spPr>
          <a:xfrm>
            <a:off x="1193847" y="2410385"/>
            <a:ext cx="3390714" cy="1822037"/>
          </a:xfrm>
          <a:prstGeom prst="rect">
            <a:avLst/>
          </a:prstGeom>
        </p:spPr>
      </p:pic>
      <p:pic>
        <p:nvPicPr>
          <p:cNvPr id="9" name="图片 8"/>
          <p:cNvPicPr>
            <a:picLocks noChangeAspect="1"/>
          </p:cNvPicPr>
          <p:nvPr/>
        </p:nvPicPr>
        <p:blipFill>
          <a:blip r:embed="rId4"/>
          <a:stretch>
            <a:fillRect/>
          </a:stretch>
        </p:blipFill>
        <p:spPr>
          <a:xfrm>
            <a:off x="5076056" y="2405896"/>
            <a:ext cx="1543347" cy="182203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提交前文件确认对比</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当文件完成编写之后，</a:t>
            </a:r>
            <a:r>
              <a:rPr lang="en-US" altLang="zh-CN" sz="1200" dirty="0">
                <a:solidFill>
                  <a:schemeClr val="tx1"/>
                </a:solidFill>
                <a:latin typeface="+mn-ea"/>
              </a:rPr>
              <a:t>commit</a:t>
            </a:r>
            <a:r>
              <a:rPr lang="zh-CN" altLang="en-US" sz="1200" dirty="0">
                <a:solidFill>
                  <a:schemeClr val="tx1"/>
                </a:solidFill>
                <a:latin typeface="+mn-ea"/>
              </a:rPr>
              <a:t>之前，</a:t>
            </a:r>
            <a:r>
              <a:rPr lang="en-US" altLang="zh-CN" sz="1200" dirty="0">
                <a:solidFill>
                  <a:schemeClr val="tx1"/>
                </a:solidFill>
                <a:latin typeface="+mn-ea"/>
              </a:rPr>
              <a:t>Idea</a:t>
            </a:r>
            <a:r>
              <a:rPr lang="zh-CN" altLang="en-US" sz="1200" dirty="0">
                <a:solidFill>
                  <a:schemeClr val="tx1"/>
                </a:solidFill>
                <a:latin typeface="+mn-ea"/>
              </a:rPr>
              <a:t>会列出所要提交的文件列表，双击文件名可打开文件与本地仓库版本的对比，务必确认后再提交。</a:t>
            </a:r>
            <a:endParaRPr lang="en-US" altLang="zh-CN" sz="1200"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提交后要推送到远程分支时，也会提示提交内容和变动的文件，请确认文件提交内容。</a:t>
            </a:r>
            <a:endParaRPr lang="en-US" altLang="zh-CN" sz="1200" dirty="0">
              <a:solidFill>
                <a:schemeClr val="tx1"/>
              </a:solidFill>
              <a:latin typeface="+mn-ea"/>
            </a:endParaRPr>
          </a:p>
        </p:txBody>
      </p:sp>
      <p:grpSp>
        <p:nvGrpSpPr>
          <p:cNvPr id="2" name="组合 1"/>
          <p:cNvGrpSpPr/>
          <p:nvPr/>
        </p:nvGrpSpPr>
        <p:grpSpPr>
          <a:xfrm>
            <a:off x="2521654" y="1995686"/>
            <a:ext cx="4118503" cy="2690978"/>
            <a:chOff x="2469722" y="2018349"/>
            <a:chExt cx="4118503" cy="2690978"/>
          </a:xfrm>
        </p:grpSpPr>
        <p:pic>
          <p:nvPicPr>
            <p:cNvPr id="9" name="图片 8"/>
            <p:cNvPicPr>
              <a:picLocks noChangeAspect="1"/>
            </p:cNvPicPr>
            <p:nvPr/>
          </p:nvPicPr>
          <p:blipFill rotWithShape="1">
            <a:blip r:embed="rId3"/>
            <a:srcRect t="-1" r="1221" b="63023"/>
            <a:stretch>
              <a:fillRect/>
            </a:stretch>
          </p:blipFill>
          <p:spPr>
            <a:xfrm>
              <a:off x="2469722" y="2018349"/>
              <a:ext cx="4118502" cy="1345489"/>
            </a:xfrm>
            <a:prstGeom prst="rect">
              <a:avLst/>
            </a:prstGeom>
          </p:spPr>
        </p:pic>
        <p:pic>
          <p:nvPicPr>
            <p:cNvPr id="11" name="图片 10"/>
            <p:cNvPicPr>
              <a:picLocks noChangeAspect="1"/>
            </p:cNvPicPr>
            <p:nvPr/>
          </p:nvPicPr>
          <p:blipFill rotWithShape="1">
            <a:blip r:embed="rId4"/>
            <a:srcRect r="282" b="63634"/>
            <a:stretch>
              <a:fillRect/>
            </a:stretch>
          </p:blipFill>
          <p:spPr>
            <a:xfrm>
              <a:off x="2469723" y="3363838"/>
              <a:ext cx="4118502" cy="1345489"/>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分支切换</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当开发者需要进行分支切换时，在项目上右键</a:t>
            </a:r>
            <a:r>
              <a:rPr lang="en-US" altLang="zh-CN" sz="1200" dirty="0">
                <a:solidFill>
                  <a:schemeClr val="tx1"/>
                </a:solidFill>
                <a:latin typeface="+mn-ea"/>
              </a:rPr>
              <a:t>Git —&gt; </a:t>
            </a:r>
            <a:r>
              <a:rPr lang="en-US" altLang="zh-CN" sz="1200" dirty="0" err="1">
                <a:solidFill>
                  <a:schemeClr val="tx1"/>
                </a:solidFill>
                <a:latin typeface="+mn-ea"/>
              </a:rPr>
              <a:t>Reponsitory</a:t>
            </a:r>
            <a:r>
              <a:rPr lang="en-US" altLang="zh-CN" sz="1200" dirty="0">
                <a:solidFill>
                  <a:schemeClr val="tx1"/>
                </a:solidFill>
                <a:latin typeface="+mn-ea"/>
              </a:rPr>
              <a:t> —&gt; branches</a:t>
            </a:r>
            <a:r>
              <a:rPr lang="zh-CN" altLang="en-US" sz="1200" dirty="0">
                <a:solidFill>
                  <a:schemeClr val="tx1"/>
                </a:solidFill>
                <a:latin typeface="+mn-ea"/>
              </a:rPr>
              <a:t>，会弹出小窗口，其中</a:t>
            </a:r>
            <a:r>
              <a:rPr lang="en-US" altLang="zh-CN" sz="1200" dirty="0" err="1">
                <a:solidFill>
                  <a:schemeClr val="tx1"/>
                </a:solidFill>
                <a:latin typeface="+mn-ea"/>
              </a:rPr>
              <a:t>Reponstrtories</a:t>
            </a:r>
            <a:r>
              <a:rPr lang="zh-CN" altLang="en-US" sz="1200" dirty="0">
                <a:solidFill>
                  <a:schemeClr val="tx1"/>
                </a:solidFill>
                <a:latin typeface="+mn-ea"/>
              </a:rPr>
              <a:t>显示的是本工作空间中，受</a:t>
            </a:r>
            <a:r>
              <a:rPr lang="en-US" altLang="zh-CN" sz="1200" dirty="0">
                <a:solidFill>
                  <a:schemeClr val="tx1"/>
                </a:solidFill>
                <a:latin typeface="+mn-ea"/>
              </a:rPr>
              <a:t>git</a:t>
            </a:r>
            <a:r>
              <a:rPr lang="zh-CN" altLang="en-US" sz="1200" dirty="0">
                <a:solidFill>
                  <a:schemeClr val="tx1"/>
                </a:solidFill>
                <a:latin typeface="+mn-ea"/>
              </a:rPr>
              <a:t>管理的项目，</a:t>
            </a:r>
            <a:r>
              <a:rPr lang="en-US" altLang="zh-CN" sz="1200" dirty="0">
                <a:solidFill>
                  <a:schemeClr val="tx1"/>
                </a:solidFill>
                <a:latin typeface="+mn-ea"/>
              </a:rPr>
              <a:t>Local Branches</a:t>
            </a:r>
            <a:r>
              <a:rPr lang="zh-CN" altLang="en-US" sz="1200" dirty="0">
                <a:solidFill>
                  <a:schemeClr val="tx1"/>
                </a:solidFill>
                <a:latin typeface="+mn-ea"/>
              </a:rPr>
              <a:t>显示的是当前项目的本地分支，</a:t>
            </a:r>
            <a:r>
              <a:rPr lang="en-US" altLang="zh-CN" sz="1200" dirty="0">
                <a:solidFill>
                  <a:schemeClr val="tx1"/>
                </a:solidFill>
                <a:latin typeface="+mn-ea"/>
              </a:rPr>
              <a:t>Remote</a:t>
            </a:r>
            <a:r>
              <a:rPr lang="zh-CN" altLang="en-US" sz="1200" dirty="0">
                <a:solidFill>
                  <a:schemeClr val="tx1"/>
                </a:solidFill>
                <a:latin typeface="+mn-ea"/>
              </a:rPr>
              <a:t>显示的是远程仓库的分支。</a:t>
            </a:r>
            <a:endParaRPr lang="en-US" altLang="zh-CN" sz="1200"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选择当前项目</a:t>
            </a:r>
            <a:r>
              <a:rPr lang="en-US" altLang="zh-CN" sz="1200" dirty="0">
                <a:solidFill>
                  <a:schemeClr val="tx1"/>
                </a:solidFill>
                <a:latin typeface="+mn-ea"/>
              </a:rPr>
              <a:t>—&gt;</a:t>
            </a:r>
            <a:r>
              <a:rPr lang="zh-CN" altLang="en-US" sz="1200" dirty="0">
                <a:solidFill>
                  <a:schemeClr val="tx1"/>
                </a:solidFill>
                <a:latin typeface="+mn-ea"/>
              </a:rPr>
              <a:t>选择远程分支</a:t>
            </a:r>
            <a:r>
              <a:rPr lang="en-US" altLang="zh-CN" sz="1200" dirty="0">
                <a:solidFill>
                  <a:schemeClr val="tx1"/>
                </a:solidFill>
                <a:latin typeface="+mn-ea"/>
              </a:rPr>
              <a:t>—&gt;</a:t>
            </a:r>
            <a:r>
              <a:rPr lang="zh-CN" altLang="en-US" sz="1200" dirty="0">
                <a:solidFill>
                  <a:schemeClr val="tx1"/>
                </a:solidFill>
                <a:latin typeface="+mn-ea"/>
              </a:rPr>
              <a:t>选择要切换的分支</a:t>
            </a:r>
            <a:r>
              <a:rPr lang="en-US" altLang="zh-CN" sz="1200" dirty="0">
                <a:solidFill>
                  <a:schemeClr val="tx1"/>
                </a:solidFill>
                <a:latin typeface="+mn-ea"/>
              </a:rPr>
              <a:t>—&gt;checkout as a new local branch —&gt;</a:t>
            </a:r>
            <a:r>
              <a:rPr lang="zh-CN" altLang="en-US" sz="1200" dirty="0">
                <a:solidFill>
                  <a:schemeClr val="tx1"/>
                </a:solidFill>
                <a:latin typeface="+mn-ea"/>
              </a:rPr>
              <a:t>输入本地分支名（一般默认），确认即可。</a:t>
            </a:r>
            <a:endParaRPr lang="en-US" altLang="zh-CN" sz="1200"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mn-ea"/>
              </a:rPr>
              <a:t>分支切换小窗也可通过右下角</a:t>
            </a:r>
            <a:r>
              <a:rPr lang="en-US" altLang="zh-CN" sz="1200" dirty="0">
                <a:solidFill>
                  <a:schemeClr val="tx1"/>
                </a:solidFill>
                <a:latin typeface="+mn-ea"/>
              </a:rPr>
              <a:t>Git</a:t>
            </a:r>
            <a:r>
              <a:rPr lang="zh-CN" altLang="en-US" sz="1200" dirty="0">
                <a:solidFill>
                  <a:schemeClr val="tx1"/>
                </a:solidFill>
                <a:latin typeface="+mn-ea"/>
              </a:rPr>
              <a:t>按钮打开。</a:t>
            </a:r>
            <a:endParaRPr lang="en-US" altLang="zh-CN" sz="1200" dirty="0">
              <a:solidFill>
                <a:schemeClr val="tx1"/>
              </a:solidFill>
              <a:latin typeface="+mn-ea"/>
            </a:endParaRPr>
          </a:p>
          <a:p>
            <a:pPr marL="360045">
              <a:lnSpc>
                <a:spcPct val="150000"/>
              </a:lnSpc>
              <a:spcBef>
                <a:spcPts val="0"/>
              </a:spcBef>
            </a:pPr>
            <a:endParaRPr lang="en-US" altLang="zh-CN" sz="1200" dirty="0">
              <a:solidFill>
                <a:schemeClr val="tx1"/>
              </a:solidFill>
              <a:latin typeface="+mn-ea"/>
            </a:endParaRPr>
          </a:p>
          <a:p>
            <a:pPr marL="360045">
              <a:lnSpc>
                <a:spcPct val="150000"/>
              </a:lnSpc>
              <a:spcBef>
                <a:spcPts val="0"/>
              </a:spcBef>
            </a:pPr>
            <a:endParaRPr lang="en-US" altLang="zh-CN" sz="1200" dirty="0">
              <a:solidFill>
                <a:schemeClr val="tx1"/>
              </a:solidFill>
              <a:latin typeface="+mn-ea"/>
            </a:endParaRPr>
          </a:p>
          <a:p>
            <a:pPr>
              <a:lnSpc>
                <a:spcPct val="150000"/>
              </a:lnSpc>
            </a:pPr>
            <a:endParaRPr lang="en-US" altLang="zh-CN" sz="1200" b="1" dirty="0">
              <a:solidFill>
                <a:schemeClr val="tx1"/>
              </a:solidFill>
              <a:latin typeface="+mn-ea"/>
            </a:endParaRPr>
          </a:p>
        </p:txBody>
      </p:sp>
      <p:pic>
        <p:nvPicPr>
          <p:cNvPr id="7" name="图片 6"/>
          <p:cNvPicPr>
            <a:picLocks noChangeAspect="1"/>
          </p:cNvPicPr>
          <p:nvPr/>
        </p:nvPicPr>
        <p:blipFill rotWithShape="1">
          <a:blip r:embed="rId3"/>
          <a:srcRect l="5001" t="48558" r="74092" b="16230"/>
          <a:stretch>
            <a:fillRect/>
          </a:stretch>
        </p:blipFill>
        <p:spPr>
          <a:xfrm>
            <a:off x="899592" y="2715766"/>
            <a:ext cx="4109904" cy="1946797"/>
          </a:xfrm>
          <a:prstGeom prst="rect">
            <a:avLst/>
          </a:prstGeom>
        </p:spPr>
      </p:pic>
      <p:pic>
        <p:nvPicPr>
          <p:cNvPr id="8" name="图片 7"/>
          <p:cNvPicPr>
            <a:picLocks noChangeAspect="1"/>
          </p:cNvPicPr>
          <p:nvPr/>
        </p:nvPicPr>
        <p:blipFill rotWithShape="1">
          <a:blip r:embed="rId4"/>
          <a:srcRect l="11272" t="14068" r="21092" b="10663"/>
          <a:stretch>
            <a:fillRect/>
          </a:stretch>
        </p:blipFill>
        <p:spPr>
          <a:xfrm>
            <a:off x="5364088" y="2715765"/>
            <a:ext cx="1728192" cy="194679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版本回退</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项目右键</a:t>
            </a:r>
            <a:r>
              <a:rPr lang="en-US" altLang="zh-CN" sz="1200" dirty="0">
                <a:solidFill>
                  <a:schemeClr val="tx1"/>
                </a:solidFill>
                <a:latin typeface="微软雅黑" panose="020B0503020204020204" pitchFamily="34" charset="-122"/>
                <a:ea typeface="微软雅黑" panose="020B0503020204020204" pitchFamily="34" charset="-122"/>
              </a:rPr>
              <a:t>Git—&gt;show History</a:t>
            </a:r>
            <a:r>
              <a:rPr lang="zh-CN" altLang="en-US" sz="1200" dirty="0">
                <a:solidFill>
                  <a:schemeClr val="tx1"/>
                </a:solidFill>
                <a:latin typeface="微软雅黑" panose="020B0503020204020204" pitchFamily="34" charset="-122"/>
                <a:ea typeface="微软雅黑" panose="020B0503020204020204" pitchFamily="34" charset="-122"/>
              </a:rPr>
              <a:t>显示提交的版本信息。</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根据需求选择要回退的版本，右键选择</a:t>
            </a:r>
            <a:r>
              <a:rPr lang="en-US" altLang="zh-CN" sz="1200" dirty="0" err="1">
                <a:solidFill>
                  <a:schemeClr val="tx1"/>
                </a:solidFill>
                <a:latin typeface="微软雅黑" panose="020B0503020204020204" pitchFamily="34" charset="-122"/>
                <a:ea typeface="微软雅黑" panose="020B0503020204020204" pitchFamily="34" charset="-122"/>
              </a:rPr>
              <a:t>cpoyRevision</a:t>
            </a:r>
            <a:r>
              <a:rPr lang="en-US" altLang="zh-CN" sz="1200" dirty="0">
                <a:solidFill>
                  <a:schemeClr val="tx1"/>
                </a:solidFill>
                <a:latin typeface="微软雅黑" panose="020B0503020204020204" pitchFamily="34" charset="-122"/>
                <a:ea typeface="微软雅黑" panose="020B0503020204020204" pitchFamily="34" charset="-122"/>
              </a:rPr>
              <a:t> Number</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项目右键</a:t>
            </a:r>
            <a:r>
              <a:rPr lang="en-US" altLang="zh-CN" sz="1200" dirty="0">
                <a:solidFill>
                  <a:schemeClr val="tx1"/>
                </a:solidFill>
                <a:latin typeface="微软雅黑" panose="020B0503020204020204" pitchFamily="34" charset="-122"/>
                <a:ea typeface="微软雅黑" panose="020B0503020204020204" pitchFamily="34" charset="-122"/>
              </a:rPr>
              <a:t>Git —&gt; </a:t>
            </a:r>
            <a:r>
              <a:rPr lang="en-US" altLang="zh-CN" sz="1200" dirty="0" err="1">
                <a:solidFill>
                  <a:schemeClr val="tx1"/>
                </a:solidFill>
                <a:latin typeface="微软雅黑" panose="020B0503020204020204" pitchFamily="34" charset="-122"/>
                <a:ea typeface="微软雅黑" panose="020B0503020204020204" pitchFamily="34" charset="-122"/>
              </a:rPr>
              <a:t>Reponsitory</a:t>
            </a:r>
            <a:r>
              <a:rPr lang="en-US" altLang="zh-CN" sz="1200" dirty="0">
                <a:solidFill>
                  <a:schemeClr val="tx1"/>
                </a:solidFill>
                <a:latin typeface="微软雅黑" panose="020B0503020204020204" pitchFamily="34" charset="-122"/>
                <a:ea typeface="微软雅黑" panose="020B0503020204020204" pitchFamily="34" charset="-122"/>
              </a:rPr>
              <a:t> —&gt;Reset Head—&gt;</a:t>
            </a:r>
            <a:r>
              <a:rPr lang="zh-CN" altLang="en-US" sz="1200" dirty="0">
                <a:solidFill>
                  <a:schemeClr val="tx1"/>
                </a:solidFill>
                <a:latin typeface="微软雅黑" panose="020B0503020204020204" pitchFamily="34" charset="-122"/>
                <a:ea typeface="微软雅黑" panose="020B0503020204020204" pitchFamily="34" charset="-122"/>
              </a:rPr>
              <a:t>复制版本号到输入框中。</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点击</a:t>
            </a:r>
            <a:r>
              <a:rPr lang="en-US" altLang="zh-CN" sz="1200" dirty="0">
                <a:solidFill>
                  <a:schemeClr val="tx1"/>
                </a:solidFill>
                <a:latin typeface="微软雅黑" panose="020B0503020204020204" pitchFamily="34" charset="-122"/>
                <a:ea typeface="微软雅黑" panose="020B0503020204020204" pitchFamily="34" charset="-122"/>
              </a:rPr>
              <a:t>Reset</a:t>
            </a:r>
            <a:r>
              <a:rPr lang="zh-CN" altLang="en-US" sz="1200" dirty="0">
                <a:solidFill>
                  <a:schemeClr val="tx1"/>
                </a:solidFill>
                <a:latin typeface="微软雅黑" panose="020B0503020204020204" pitchFamily="34" charset="-122"/>
                <a:ea typeface="微软雅黑" panose="020B0503020204020204" pitchFamily="34" charset="-122"/>
              </a:rPr>
              <a:t>按钮，本地版本已经回退到指定版本，本地高于回退版本的代码会保留在工作空间中，供修改后提交，也可还原。</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spcBef>
                <a:spcPts val="0"/>
              </a:spcBef>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进行</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在</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确认框选择</a:t>
            </a:r>
            <a:r>
              <a:rPr lang="en-US" altLang="zh-CN" sz="1200" dirty="0">
                <a:solidFill>
                  <a:schemeClr val="tx1"/>
                </a:solidFill>
                <a:latin typeface="微软雅黑" panose="020B0503020204020204" pitchFamily="34" charset="-122"/>
                <a:ea typeface="微软雅黑" panose="020B0503020204020204" pitchFamily="34" charset="-122"/>
              </a:rPr>
              <a:t>Force Push</a:t>
            </a:r>
            <a:r>
              <a:rPr lang="zh-CN" altLang="en-US" sz="1200" dirty="0">
                <a:solidFill>
                  <a:schemeClr val="tx1"/>
                </a:solidFill>
                <a:latin typeface="微软雅黑" panose="020B0503020204020204" pitchFamily="34" charset="-122"/>
                <a:ea typeface="微软雅黑" panose="020B0503020204020204" pitchFamily="34" charset="-122"/>
              </a:rPr>
              <a:t>即可（注意：</a:t>
            </a:r>
            <a:r>
              <a:rPr lang="en-US" altLang="zh-CN" sz="1200" dirty="0" err="1">
                <a:solidFill>
                  <a:schemeClr val="tx1"/>
                </a:solidFill>
                <a:latin typeface="微软雅黑" panose="020B0503020204020204" pitchFamily="34" charset="-122"/>
                <a:ea typeface="微软雅黑" panose="020B0503020204020204" pitchFamily="34" charset="-122"/>
              </a:rPr>
              <a:t>matser</a:t>
            </a:r>
            <a:r>
              <a:rPr lang="zh-CN" altLang="en-US" sz="1200" dirty="0">
                <a:solidFill>
                  <a:schemeClr val="tx1"/>
                </a:solidFill>
                <a:latin typeface="微软雅黑" panose="020B0503020204020204" pitchFamily="34" charset="-122"/>
                <a:ea typeface="微软雅黑" panose="020B0503020204020204" pitchFamily="34" charset="-122"/>
              </a:rPr>
              <a:t>分支依然需要关闭分支保护，其他未受保护的分支可直接提交）</a:t>
            </a:r>
            <a:endParaRPr lang="zh-CN" altLang="en-US" sz="1200" dirty="0">
              <a:solidFill>
                <a:schemeClr val="tx1"/>
              </a:solidFill>
            </a:endParaRPr>
          </a:p>
          <a:p>
            <a:pPr marL="360045">
              <a:lnSpc>
                <a:spcPct val="150000"/>
              </a:lnSpc>
              <a:spcBef>
                <a:spcPts val="0"/>
              </a:spcBef>
            </a:pPr>
            <a:endParaRPr lang="en-US" altLang="zh-CN" sz="1200" dirty="0">
              <a:solidFill>
                <a:schemeClr val="tx1"/>
              </a:solidFill>
              <a:latin typeface="+mn-ea"/>
            </a:endParaRPr>
          </a:p>
          <a:p>
            <a:pPr>
              <a:lnSpc>
                <a:spcPct val="150000"/>
              </a:lnSpc>
            </a:pPr>
            <a:endParaRPr lang="en-US" altLang="zh-CN" sz="1200" b="1" dirty="0">
              <a:solidFill>
                <a:schemeClr val="tx1"/>
              </a:solidFill>
              <a:latin typeface="+mn-ea"/>
            </a:endParaRPr>
          </a:p>
        </p:txBody>
      </p:sp>
      <p:pic>
        <p:nvPicPr>
          <p:cNvPr id="9" name="图片 8"/>
          <p:cNvPicPr>
            <a:picLocks noChangeAspect="1"/>
          </p:cNvPicPr>
          <p:nvPr/>
        </p:nvPicPr>
        <p:blipFill rotWithShape="1">
          <a:blip r:embed="rId3"/>
          <a:srcRect l="41878"/>
          <a:stretch>
            <a:fillRect/>
          </a:stretch>
        </p:blipFill>
        <p:spPr>
          <a:xfrm>
            <a:off x="1403648" y="3121598"/>
            <a:ext cx="2154884" cy="1656184"/>
          </a:xfrm>
          <a:prstGeom prst="rect">
            <a:avLst/>
          </a:prstGeom>
        </p:spPr>
      </p:pic>
      <p:pic>
        <p:nvPicPr>
          <p:cNvPr id="10" name="图片 9"/>
          <p:cNvPicPr>
            <a:picLocks noChangeAspect="1"/>
          </p:cNvPicPr>
          <p:nvPr/>
        </p:nvPicPr>
        <p:blipFill rotWithShape="1">
          <a:blip r:embed="rId4"/>
          <a:srcRect l="4657" t="12937" r="2582" b="9147"/>
          <a:stretch>
            <a:fillRect/>
          </a:stretch>
        </p:blipFill>
        <p:spPr>
          <a:xfrm>
            <a:off x="3731429" y="3121598"/>
            <a:ext cx="2232248" cy="1656184"/>
          </a:xfrm>
          <a:prstGeom prst="rect">
            <a:avLst/>
          </a:prstGeom>
        </p:spPr>
      </p:pic>
      <p:pic>
        <p:nvPicPr>
          <p:cNvPr id="11" name="图片 10"/>
          <p:cNvPicPr>
            <a:picLocks noChangeAspect="1"/>
          </p:cNvPicPr>
          <p:nvPr/>
        </p:nvPicPr>
        <p:blipFill rotWithShape="1">
          <a:blip r:embed="rId5"/>
          <a:srcRect l="68931" t="4524"/>
          <a:stretch>
            <a:fillRect/>
          </a:stretch>
        </p:blipFill>
        <p:spPr>
          <a:xfrm>
            <a:off x="6107267" y="3121598"/>
            <a:ext cx="1473746" cy="165618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分支合并</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a:lnSpc>
                <a:spcPct val="150000"/>
              </a:lnSpc>
              <a:spcBef>
                <a:spcPts val="0"/>
              </a:spcBef>
            </a:pPr>
            <a:r>
              <a:rPr lang="zh-CN" altLang="en-US" sz="1200" dirty="0">
                <a:solidFill>
                  <a:schemeClr val="tx1"/>
                </a:solidFill>
                <a:latin typeface="微软雅黑" panose="020B0503020204020204" pitchFamily="34" charset="-122"/>
                <a:ea typeface="微软雅黑" panose="020B0503020204020204" pitchFamily="34" charset="-122"/>
              </a:rPr>
              <a:t>当需要分支合并时，切换到要接收合并内容的分支，例如</a:t>
            </a:r>
            <a:r>
              <a:rPr lang="en-US" altLang="zh-CN" sz="1200" dirty="0">
                <a:solidFill>
                  <a:schemeClr val="tx1"/>
                </a:solidFill>
                <a:latin typeface="微软雅黑" panose="020B0503020204020204" pitchFamily="34" charset="-122"/>
                <a:ea typeface="微软雅黑" panose="020B0503020204020204" pitchFamily="34" charset="-122"/>
              </a:rPr>
              <a:t>dev</a:t>
            </a:r>
            <a:r>
              <a:rPr lang="zh-CN" altLang="en-US" sz="1200" dirty="0">
                <a:solidFill>
                  <a:schemeClr val="tx1"/>
                </a:solidFill>
                <a:latin typeface="微软雅黑" panose="020B0503020204020204" pitchFamily="34" charset="-122"/>
                <a:ea typeface="微软雅黑" panose="020B0503020204020204" pitchFamily="34" charset="-122"/>
              </a:rPr>
              <a:t>合并到</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，就切换到</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，通过选择分支弹窗，选择</a:t>
            </a:r>
            <a:r>
              <a:rPr lang="en-US" altLang="zh-CN" sz="1200" dirty="0">
                <a:solidFill>
                  <a:schemeClr val="tx1"/>
                </a:solidFill>
                <a:latin typeface="微软雅黑" panose="020B0503020204020204" pitchFamily="34" charset="-122"/>
                <a:ea typeface="微软雅黑" panose="020B0503020204020204" pitchFamily="34" charset="-122"/>
              </a:rPr>
              <a:t>dev</a:t>
            </a:r>
            <a:r>
              <a:rPr lang="zh-CN" altLang="en-US" sz="1200" dirty="0">
                <a:solidFill>
                  <a:schemeClr val="tx1"/>
                </a:solidFill>
                <a:latin typeface="微软雅黑" panose="020B0503020204020204" pitchFamily="34" charset="-122"/>
                <a:ea typeface="微软雅黑" panose="020B0503020204020204" pitchFamily="34" charset="-122"/>
              </a:rPr>
              <a:t>分支，选择</a:t>
            </a:r>
            <a:r>
              <a:rPr lang="en-US" altLang="zh-CN" sz="1200" dirty="0">
                <a:solidFill>
                  <a:schemeClr val="tx1"/>
                </a:solidFill>
                <a:latin typeface="微软雅黑" panose="020B0503020204020204" pitchFamily="34" charset="-122"/>
                <a:ea typeface="微软雅黑" panose="020B0503020204020204" pitchFamily="34" charset="-122"/>
              </a:rPr>
              <a:t>merge</a:t>
            </a:r>
            <a:r>
              <a:rPr lang="zh-CN" altLang="en-US" sz="1200" dirty="0">
                <a:solidFill>
                  <a:schemeClr val="tx1"/>
                </a:solidFill>
                <a:latin typeface="微软雅黑" panose="020B0503020204020204" pitchFamily="34" charset="-122"/>
                <a:ea typeface="微软雅黑" panose="020B0503020204020204" pitchFamily="34" charset="-122"/>
              </a:rPr>
              <a:t>按钮，会提示</a:t>
            </a:r>
            <a:r>
              <a:rPr lang="en-US" altLang="zh-CN" sz="1200" dirty="0">
                <a:solidFill>
                  <a:schemeClr val="tx1"/>
                </a:solidFill>
                <a:latin typeface="微软雅黑" panose="020B0503020204020204" pitchFamily="34" charset="-122"/>
                <a:ea typeface="微软雅黑" panose="020B0503020204020204" pitchFamily="34" charset="-122"/>
              </a:rPr>
              <a:t>Already up to-date</a:t>
            </a:r>
            <a:r>
              <a:rPr lang="zh-CN" altLang="en-US" sz="1200" dirty="0">
                <a:solidFill>
                  <a:schemeClr val="tx1"/>
                </a:solidFill>
                <a:latin typeface="微软雅黑" panose="020B0503020204020204" pitchFamily="34" charset="-122"/>
                <a:ea typeface="微软雅黑" panose="020B0503020204020204" pitchFamily="34" charset="-122"/>
              </a:rPr>
              <a:t>，然后进行</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操作即可</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会有推送成功提示</a:t>
            </a:r>
            <a:r>
              <a:rPr lang="en-US" altLang="zh-CN" sz="1200" dirty="0">
                <a:solidFill>
                  <a:schemeClr val="tx1"/>
                </a:solidFill>
                <a:latin typeface="微软雅黑" panose="020B0503020204020204" pitchFamily="34" charset="-122"/>
                <a:ea typeface="微软雅黑" panose="020B0503020204020204" pitchFamily="34" charset="-122"/>
              </a:rPr>
              <a:t>)</a:t>
            </a:r>
            <a:r>
              <a:rPr lang="zh-CN" altLang="en-US" sz="1200" dirty="0">
                <a:solidFill>
                  <a:schemeClr val="tx1"/>
                </a:solidFill>
                <a:latin typeface="微软雅黑" panose="020B0503020204020204" pitchFamily="34" charset="-122"/>
                <a:ea typeface="微软雅黑" panose="020B0503020204020204" pitchFamily="34" charset="-122"/>
              </a:rPr>
              <a:t>。</a:t>
            </a:r>
            <a:endParaRPr lang="en-US" altLang="zh-CN" sz="1200" dirty="0">
              <a:solidFill>
                <a:schemeClr val="tx1"/>
              </a:solidFill>
              <a:latin typeface="+mn-ea"/>
            </a:endParaRPr>
          </a:p>
          <a:p>
            <a:pPr>
              <a:lnSpc>
                <a:spcPct val="150000"/>
              </a:lnSpc>
            </a:pPr>
            <a:endParaRPr lang="en-US" altLang="zh-CN" sz="1200" b="1" dirty="0">
              <a:solidFill>
                <a:schemeClr val="tx1"/>
              </a:solidFill>
              <a:latin typeface="+mn-ea"/>
            </a:endParaRPr>
          </a:p>
        </p:txBody>
      </p:sp>
      <p:pic>
        <p:nvPicPr>
          <p:cNvPr id="12" name="图片 11"/>
          <p:cNvPicPr>
            <a:picLocks noChangeAspect="1"/>
          </p:cNvPicPr>
          <p:nvPr/>
        </p:nvPicPr>
        <p:blipFill rotWithShape="1">
          <a:blip r:embed="rId3"/>
          <a:srcRect l="8063" t="12119" r="5937" b="12140"/>
          <a:stretch>
            <a:fillRect/>
          </a:stretch>
        </p:blipFill>
        <p:spPr>
          <a:xfrm>
            <a:off x="1043608" y="2066388"/>
            <a:ext cx="2592288" cy="2025226"/>
          </a:xfrm>
          <a:prstGeom prst="rect">
            <a:avLst/>
          </a:prstGeom>
        </p:spPr>
      </p:pic>
      <p:grpSp>
        <p:nvGrpSpPr>
          <p:cNvPr id="2" name="组合 1"/>
          <p:cNvGrpSpPr/>
          <p:nvPr/>
        </p:nvGrpSpPr>
        <p:grpSpPr>
          <a:xfrm>
            <a:off x="4200565" y="2066388"/>
            <a:ext cx="3323763" cy="2025226"/>
            <a:chOff x="3923927" y="2068712"/>
            <a:chExt cx="2695576" cy="1441306"/>
          </a:xfrm>
        </p:grpSpPr>
        <p:pic>
          <p:nvPicPr>
            <p:cNvPr id="13" name="图片 12"/>
            <p:cNvPicPr>
              <a:picLocks noChangeAspect="1"/>
            </p:cNvPicPr>
            <p:nvPr/>
          </p:nvPicPr>
          <p:blipFill>
            <a:blip r:embed="rId4"/>
            <a:stretch>
              <a:fillRect/>
            </a:stretch>
          </p:blipFill>
          <p:spPr>
            <a:xfrm>
              <a:off x="3923928" y="2068712"/>
              <a:ext cx="2695575" cy="828675"/>
            </a:xfrm>
            <a:prstGeom prst="rect">
              <a:avLst/>
            </a:prstGeom>
          </p:spPr>
        </p:pic>
        <p:pic>
          <p:nvPicPr>
            <p:cNvPr id="15" name="图片 14"/>
            <p:cNvPicPr>
              <a:picLocks noChangeAspect="1"/>
            </p:cNvPicPr>
            <p:nvPr/>
          </p:nvPicPr>
          <p:blipFill>
            <a:blip r:embed="rId5"/>
            <a:stretch>
              <a:fillRect/>
            </a:stretch>
          </p:blipFill>
          <p:spPr>
            <a:xfrm>
              <a:off x="3923927" y="2897387"/>
              <a:ext cx="2695575" cy="612631"/>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冲突解决（一）</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360045">
              <a:lnSpc>
                <a:spcPct val="150000"/>
              </a:lnSpc>
              <a:spcBef>
                <a:spcPts val="0"/>
              </a:spcBef>
            </a:pPr>
            <a:r>
              <a:rPr lang="zh-CN" altLang="en-US" sz="1200" dirty="0">
                <a:solidFill>
                  <a:schemeClr val="tx1"/>
                </a:solidFill>
                <a:latin typeface="+mn-ea"/>
              </a:rPr>
              <a:t>当使用</a:t>
            </a:r>
            <a:r>
              <a:rPr lang="en-US" altLang="zh-CN" sz="1200" dirty="0">
                <a:solidFill>
                  <a:schemeClr val="tx1"/>
                </a:solidFill>
                <a:latin typeface="+mn-ea"/>
              </a:rPr>
              <a:t>Idea</a:t>
            </a:r>
            <a:r>
              <a:rPr lang="zh-CN" altLang="en-US" sz="1200" dirty="0">
                <a:solidFill>
                  <a:schemeClr val="tx1"/>
                </a:solidFill>
                <a:latin typeface="+mn-ea"/>
              </a:rPr>
              <a:t>进行代码提交时，推送到分支前遇到冲突，会显示弹窗，展示的是有冲突的文件列表。（先模拟多用户提交）</a:t>
            </a:r>
            <a:endParaRPr lang="en-US" altLang="zh-CN" sz="1200" dirty="0">
              <a:solidFill>
                <a:schemeClr val="tx1"/>
              </a:solidFill>
              <a:latin typeface="+mn-ea"/>
            </a:endParaRPr>
          </a:p>
          <a:p>
            <a:pPr marL="360045">
              <a:lnSpc>
                <a:spcPct val="150000"/>
              </a:lnSpc>
              <a:spcBef>
                <a:spcPts val="0"/>
              </a:spcBef>
            </a:pPr>
            <a:r>
              <a:rPr lang="en-US" altLang="zh-CN" sz="1200" dirty="0">
                <a:solidFill>
                  <a:schemeClr val="tx1"/>
                </a:solidFill>
                <a:latin typeface="+mn-ea"/>
              </a:rPr>
              <a:t>Idea</a:t>
            </a:r>
            <a:r>
              <a:rPr lang="zh-CN" altLang="en-US" sz="1200" dirty="0">
                <a:solidFill>
                  <a:schemeClr val="tx1"/>
                </a:solidFill>
                <a:latin typeface="+mn-ea"/>
              </a:rPr>
              <a:t>的冲突文件弹窗，提供了三种解决冲突方式用来选择</a:t>
            </a:r>
            <a:endParaRPr lang="en-US" altLang="zh-CN" sz="1200" dirty="0">
              <a:solidFill>
                <a:schemeClr val="tx1"/>
              </a:solidFill>
              <a:latin typeface="+mn-ea"/>
            </a:endParaRPr>
          </a:p>
          <a:p>
            <a:pPr marL="720090" lvl="1" indent="-228600">
              <a:lnSpc>
                <a:spcPct val="150000"/>
              </a:lnSpc>
              <a:buFont typeface="+mj-lt"/>
              <a:buAutoNum type="arabicPeriod"/>
            </a:pPr>
            <a:r>
              <a:rPr lang="en-US" altLang="zh-CN" sz="1200" dirty="0">
                <a:solidFill>
                  <a:schemeClr val="tx1"/>
                </a:solidFill>
                <a:latin typeface="+mn-ea"/>
              </a:rPr>
              <a:t>Accept Yours</a:t>
            </a:r>
            <a:r>
              <a:rPr lang="zh-CN" altLang="en-US" sz="1200" dirty="0">
                <a:solidFill>
                  <a:schemeClr val="tx1"/>
                </a:solidFill>
                <a:latin typeface="+mn-ea"/>
              </a:rPr>
              <a:t>（以你本地为准覆盖远端）</a:t>
            </a:r>
            <a:endParaRPr lang="en-US" altLang="zh-CN" sz="1200" dirty="0">
              <a:solidFill>
                <a:schemeClr val="tx1"/>
              </a:solidFill>
              <a:latin typeface="+mn-ea"/>
            </a:endParaRPr>
          </a:p>
          <a:p>
            <a:pPr marL="720090" lvl="1" indent="-228600">
              <a:lnSpc>
                <a:spcPct val="150000"/>
              </a:lnSpc>
              <a:buFont typeface="+mj-lt"/>
              <a:buAutoNum type="arabicPeriod"/>
            </a:pPr>
            <a:r>
              <a:rPr lang="en-US" altLang="zh-CN" sz="1200" dirty="0">
                <a:solidFill>
                  <a:schemeClr val="tx1"/>
                </a:solidFill>
                <a:latin typeface="+mn-ea"/>
              </a:rPr>
              <a:t>Accept Theirs </a:t>
            </a:r>
            <a:r>
              <a:rPr lang="zh-CN" altLang="en-US" sz="1200" dirty="0">
                <a:solidFill>
                  <a:schemeClr val="tx1"/>
                </a:solidFill>
                <a:latin typeface="+mn-ea"/>
              </a:rPr>
              <a:t>（以远端为准，覆盖本地的）</a:t>
            </a:r>
            <a:endParaRPr lang="en-US" altLang="zh-CN" sz="1200" dirty="0">
              <a:solidFill>
                <a:schemeClr val="tx1"/>
              </a:solidFill>
              <a:latin typeface="+mn-ea"/>
            </a:endParaRPr>
          </a:p>
          <a:p>
            <a:pPr marL="720090" lvl="1" indent="-228600">
              <a:lnSpc>
                <a:spcPct val="150000"/>
              </a:lnSpc>
              <a:buFont typeface="+mj-lt"/>
              <a:buAutoNum type="arabicPeriod"/>
            </a:pPr>
            <a:r>
              <a:rPr lang="en-US" altLang="zh-CN" sz="1200" dirty="0">
                <a:solidFill>
                  <a:schemeClr val="tx1"/>
                </a:solidFill>
                <a:latin typeface="+mn-ea"/>
              </a:rPr>
              <a:t>Merge (</a:t>
            </a:r>
            <a:r>
              <a:rPr lang="zh-CN" altLang="en-US" sz="1200" dirty="0">
                <a:solidFill>
                  <a:schemeClr val="tx1"/>
                </a:solidFill>
                <a:latin typeface="+mn-ea"/>
              </a:rPr>
              <a:t>手动处理冲突，会打开新的弹窗进行解决</a:t>
            </a:r>
            <a:r>
              <a:rPr lang="en-US" altLang="zh-CN" sz="1200" dirty="0">
                <a:solidFill>
                  <a:schemeClr val="tx1"/>
                </a:solidFill>
                <a:latin typeface="+mn-ea"/>
              </a:rPr>
              <a:t>)</a:t>
            </a:r>
          </a:p>
        </p:txBody>
      </p:sp>
      <p:pic>
        <p:nvPicPr>
          <p:cNvPr id="7" name="图片 6"/>
          <p:cNvPicPr>
            <a:picLocks noChangeAspect="1"/>
          </p:cNvPicPr>
          <p:nvPr/>
        </p:nvPicPr>
        <p:blipFill rotWithShape="1">
          <a:blip r:embed="rId3"/>
          <a:srcRect b="22201"/>
          <a:stretch>
            <a:fillRect/>
          </a:stretch>
        </p:blipFill>
        <p:spPr>
          <a:xfrm>
            <a:off x="1968317" y="2966503"/>
            <a:ext cx="4464496" cy="15520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Git</a:t>
            </a:r>
            <a:r>
              <a:rPr lang="zh-CN" altLang="en-US" sz="1400" dirty="0"/>
              <a:t>可以做什么</a:t>
            </a:r>
            <a:r>
              <a:rPr lang="zh-CN" altLang="en-US" sz="1400" dirty="0">
                <a:solidFill>
                  <a:schemeClr val="tx1"/>
                </a:solidFill>
              </a:rPr>
              <a:t>？</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effectLst>
                  <a:outerShdw blurRad="38100" dist="19050" dir="2700000" algn="tl" rotWithShape="0">
                    <a:schemeClr val="dk1">
                      <a:alpha val="40000"/>
                    </a:schemeClr>
                  </a:outerShdw>
                </a:effectLst>
                <a:latin typeface="+mn-ea"/>
              </a:rPr>
              <a:t>功能</a:t>
            </a:r>
            <a:r>
              <a:rPr lang="en-US" altLang="zh-CN" sz="1200" b="1" dirty="0" err="1">
                <a:solidFill>
                  <a:schemeClr val="tx1"/>
                </a:solidFill>
                <a:effectLst>
                  <a:outerShdw blurRad="38100" dist="19050" dir="2700000" algn="tl" rotWithShape="0">
                    <a:schemeClr val="dk1">
                      <a:alpha val="40000"/>
                    </a:schemeClr>
                  </a:outerShdw>
                </a:effectLst>
                <a:latin typeface="+mn-ea"/>
              </a:rPr>
              <a:t>特点</a:t>
            </a:r>
            <a:r>
              <a:rPr lang="en-US" altLang="zh-CN" sz="1200" b="1" dirty="0">
                <a:solidFill>
                  <a:schemeClr val="tx1"/>
                </a:solidFill>
                <a:effectLst>
                  <a:outerShdw blurRad="38100" dist="19050" dir="2700000" algn="tl" rotWithShape="0">
                    <a:schemeClr val="dk1">
                      <a:alpha val="40000"/>
                    </a:schemeClr>
                  </a:outerShdw>
                </a:effectLst>
                <a:latin typeface="+mn-ea"/>
              </a:rPr>
              <a:t>：</a:t>
            </a:r>
          </a:p>
          <a:p>
            <a:pPr marL="360045" indent="-171450">
              <a:lnSpc>
                <a:spcPct val="150000"/>
              </a:lnSpc>
              <a:buFont typeface="Wingdings" panose="05000000000000000000" pitchFamily="2" charset="2"/>
              <a:buChar char="n"/>
            </a:pPr>
            <a:r>
              <a:rPr lang="en-US" altLang="zh-CN" sz="1200" dirty="0">
                <a:solidFill>
                  <a:schemeClr val="tx1"/>
                </a:solidFill>
                <a:latin typeface="+mn-ea"/>
              </a:rPr>
              <a:t>Git </a:t>
            </a:r>
            <a:r>
              <a:rPr lang="en-US" altLang="zh-CN" sz="1200" dirty="0" err="1">
                <a:solidFill>
                  <a:schemeClr val="tx1"/>
                </a:solidFill>
                <a:latin typeface="+mn-ea"/>
              </a:rPr>
              <a:t>中每个克隆</a:t>
            </a:r>
            <a:r>
              <a:rPr lang="en-US" altLang="zh-CN" sz="1200" b="1" dirty="0">
                <a:solidFill>
                  <a:schemeClr val="tx1"/>
                </a:solidFill>
                <a:latin typeface="+mn-ea"/>
              </a:rPr>
              <a:t>(clone)</a:t>
            </a:r>
            <a:r>
              <a:rPr lang="en-US" altLang="zh-CN" sz="1200" dirty="0" err="1">
                <a:solidFill>
                  <a:schemeClr val="tx1"/>
                </a:solidFill>
                <a:latin typeface="+mn-ea"/>
              </a:rPr>
              <a:t>的版本库都是平等的。可以从任何一个版本库的克隆来创建属于自己的版本库，同时你的版本库也可以作为源提供给</a:t>
            </a:r>
            <a:r>
              <a:rPr lang="zh-CN" altLang="en-US" sz="1200" dirty="0">
                <a:solidFill>
                  <a:schemeClr val="tx1"/>
                </a:solidFill>
                <a:latin typeface="+mn-ea"/>
              </a:rPr>
              <a:t>他人</a:t>
            </a:r>
            <a:r>
              <a:rPr lang="en-US" altLang="zh-CN" sz="1200" dirty="0">
                <a:solidFill>
                  <a:schemeClr val="tx1"/>
                </a:solidFill>
                <a:latin typeface="+mn-ea"/>
              </a:rPr>
              <a:t>。</a:t>
            </a:r>
          </a:p>
          <a:p>
            <a:pPr marL="360045" indent="-171450">
              <a:lnSpc>
                <a:spcPct val="150000"/>
              </a:lnSpc>
              <a:buFont typeface="Wingdings" panose="05000000000000000000" pitchFamily="2" charset="2"/>
              <a:buChar char="n"/>
            </a:pPr>
            <a:r>
              <a:rPr lang="en-US" altLang="zh-CN" sz="1200" dirty="0" err="1">
                <a:solidFill>
                  <a:schemeClr val="tx1"/>
                </a:solidFill>
                <a:latin typeface="+mn-ea"/>
              </a:rPr>
              <a:t>提交完全在本地完成，无须别人给你授权，你的版本库你作主，并且提交总是会成功</a:t>
            </a:r>
            <a:r>
              <a:rPr lang="en-US" altLang="zh-CN" sz="1200" dirty="0">
                <a:solidFill>
                  <a:schemeClr val="tx1"/>
                </a:solidFill>
                <a:latin typeface="+mn-ea"/>
              </a:rPr>
              <a:t>。</a:t>
            </a:r>
          </a:p>
          <a:p>
            <a:pPr marL="360045" indent="-171450">
              <a:lnSpc>
                <a:spcPct val="150000"/>
              </a:lnSpc>
              <a:buFont typeface="Wingdings" panose="05000000000000000000" pitchFamily="2" charset="2"/>
              <a:buChar char="n"/>
            </a:pPr>
            <a:r>
              <a:rPr lang="en-US" altLang="zh-CN" sz="1200" dirty="0">
                <a:solidFill>
                  <a:schemeClr val="tx1"/>
                </a:solidFill>
                <a:latin typeface="+mn-ea"/>
              </a:rPr>
              <a:t>Git 的提交不会被打断，直到你的工作完全满意了，</a:t>
            </a:r>
            <a:r>
              <a:rPr lang="en-US" altLang="zh-CN" sz="1200" b="1" dirty="0">
                <a:solidFill>
                  <a:schemeClr val="tx1"/>
                </a:solidFill>
                <a:latin typeface="+mn-ea"/>
              </a:rPr>
              <a:t>PUSH</a:t>
            </a:r>
            <a:r>
              <a:rPr lang="en-US" altLang="zh-CN" sz="1200" dirty="0">
                <a:solidFill>
                  <a:schemeClr val="tx1"/>
                </a:solidFill>
                <a:latin typeface="+mn-ea"/>
              </a:rPr>
              <a:t>给他人或者他人</a:t>
            </a:r>
            <a:r>
              <a:rPr lang="en-US" altLang="zh-CN" sz="1200" b="1" dirty="0">
                <a:solidFill>
                  <a:schemeClr val="tx1"/>
                </a:solidFill>
                <a:latin typeface="+mn-ea"/>
              </a:rPr>
              <a:t>PULL</a:t>
            </a:r>
            <a:r>
              <a:rPr lang="en-US" altLang="zh-CN" sz="1200" dirty="0">
                <a:solidFill>
                  <a:schemeClr val="tx1"/>
                </a:solidFill>
                <a:latin typeface="+mn-ea"/>
              </a:rPr>
              <a:t>你的版本库，合并会发生在</a:t>
            </a:r>
            <a:r>
              <a:rPr lang="en-US" altLang="zh-CN" sz="1200" b="1" dirty="0">
                <a:solidFill>
                  <a:schemeClr val="tx1"/>
                </a:solidFill>
                <a:latin typeface="+mn-ea"/>
              </a:rPr>
              <a:t>PULL</a:t>
            </a:r>
            <a:r>
              <a:rPr lang="en-US" altLang="zh-CN" sz="1200" dirty="0">
                <a:solidFill>
                  <a:schemeClr val="tx1"/>
                </a:solidFill>
                <a:latin typeface="+mn-ea"/>
              </a:rPr>
              <a:t>和</a:t>
            </a:r>
            <a:r>
              <a:rPr lang="en-US" altLang="zh-CN" sz="1200" b="1" dirty="0">
                <a:solidFill>
                  <a:schemeClr val="tx1"/>
                </a:solidFill>
                <a:latin typeface="+mn-ea"/>
              </a:rPr>
              <a:t>PUSH</a:t>
            </a:r>
            <a:r>
              <a:rPr lang="en-US" altLang="zh-CN" sz="1200" dirty="0">
                <a:solidFill>
                  <a:schemeClr val="tx1"/>
                </a:solidFill>
                <a:latin typeface="+mn-ea"/>
              </a:rPr>
              <a:t>过程中，不能自动解决的冲突会提示你手工完成。</a:t>
            </a:r>
          </a:p>
          <a:p>
            <a:pPr>
              <a:lnSpc>
                <a:spcPct val="150000"/>
              </a:lnSpc>
            </a:pPr>
            <a:endParaRPr lang="en-US" altLang="zh-CN" sz="1200" dirty="0">
              <a:solidFill>
                <a:schemeClr val="tx1"/>
              </a:solidFill>
              <a:latin typeface="+mn-ea"/>
            </a:endParaRPr>
          </a:p>
          <a:p>
            <a:pPr>
              <a:lnSpc>
                <a:spcPct val="150000"/>
              </a:lnSpc>
            </a:pPr>
            <a:r>
              <a:rPr lang="zh-CN" altLang="en-US" sz="1200" b="1" dirty="0">
                <a:solidFill>
                  <a:schemeClr val="tx1"/>
                </a:solidFill>
                <a:effectLst>
                  <a:outerShdw blurRad="38100" dist="19050" dir="2700000" algn="tl" rotWithShape="0">
                    <a:schemeClr val="dk1">
                      <a:alpha val="40000"/>
                    </a:schemeClr>
                  </a:outerShdw>
                </a:effectLst>
                <a:latin typeface="+mn-ea"/>
              </a:rPr>
              <a:t>功能总结：</a:t>
            </a:r>
            <a:endParaRPr lang="en-US" altLang="zh-CN" sz="1200" b="1" dirty="0">
              <a:solidFill>
                <a:schemeClr val="tx1"/>
              </a:solidFill>
              <a:effectLst>
                <a:outerShdw blurRad="38100" dist="19050" dir="2700000" algn="tl" rotWithShape="0">
                  <a:schemeClr val="dk1">
                    <a:alpha val="40000"/>
                  </a:schemeClr>
                </a:outerShdw>
              </a:effectLst>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代码托管，每一个版本相当于一个全备份。</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多用户提交，多分支管理。</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代码拉取，代码提交。</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版本合并，版本回退。</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代码自动合并，冲突解决</a:t>
            </a:r>
            <a:r>
              <a:rPr lang="en-US" altLang="zh-CN" sz="1200" dirty="0">
                <a:solidFill>
                  <a:schemeClr val="tx1"/>
                </a:solidFill>
                <a:latin typeface="+mn-ea"/>
              </a:rPr>
              <a:t> </a:t>
            </a:r>
          </a:p>
          <a:p>
            <a:pPr marL="360045" indent="-171450">
              <a:lnSpc>
                <a:spcPct val="150000"/>
              </a:lnSpc>
              <a:buFont typeface="Wingdings" panose="05000000000000000000" pitchFamily="2" charset="2"/>
              <a:buChar char="n"/>
            </a:pPr>
            <a:r>
              <a:rPr lang="zh-CN" altLang="en-US" sz="1200" dirty="0">
                <a:solidFill>
                  <a:schemeClr val="tx1"/>
                </a:solidFill>
                <a:latin typeface="+mn-ea"/>
              </a:rPr>
              <a:t>提交记录查看</a:t>
            </a:r>
            <a:endParaRPr lang="en-US" altLang="zh-CN" sz="1200" dirty="0">
              <a:solidFill>
                <a:schemeClr val="tx1"/>
              </a:solidFill>
              <a:latin typeface="+mn-ea"/>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Picture 6" descr="https://timgsa.baidu.com/timg?image&amp;quality=80&amp;size=b9999_10000&amp;sec=1562046246650&amp;di=7514db588a97510ede5b566228bb3cb0&amp;imgtype=0&amp;src=http%3A%2F%2Fpic.90sjimg.com%2Fdesign%2F01%2F42%2F67%2F84%2F58eca3307eac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505" r="7616" b="7198"/>
          <a:stretch>
            <a:fillRect/>
          </a:stretch>
        </p:blipFill>
        <p:spPr bwMode="auto">
          <a:xfrm>
            <a:off x="6968839" y="2583261"/>
            <a:ext cx="1419586" cy="2160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t>四、</a:t>
            </a:r>
            <a:r>
              <a:rPr lang="en-US" altLang="zh-CN" sz="1800" dirty="0"/>
              <a:t> Git</a:t>
            </a:r>
            <a:r>
              <a:rPr lang="zh-CN" altLang="en-US" sz="1800" dirty="0"/>
              <a:t>在</a:t>
            </a:r>
            <a:r>
              <a:rPr lang="en-US" altLang="zh-CN" sz="1800" dirty="0"/>
              <a:t>Idea</a:t>
            </a:r>
            <a:r>
              <a:rPr lang="zh-CN" altLang="en-US" sz="1800" dirty="0"/>
              <a:t>中的使用</a:t>
            </a:r>
            <a:r>
              <a:rPr lang="en-US" altLang="zh-CN" sz="1800" dirty="0"/>
              <a:t>-</a:t>
            </a:r>
            <a:r>
              <a:rPr lang="zh-CN" altLang="en-US" sz="1800" dirty="0"/>
              <a:t> </a:t>
            </a:r>
            <a:r>
              <a:rPr lang="zh-CN" altLang="en-US" sz="1400" dirty="0"/>
              <a:t>冲突解决（二）</a:t>
            </a:r>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操作步骤：</a:t>
            </a:r>
            <a:endParaRPr lang="en-US" altLang="zh-CN" sz="1200" b="1" dirty="0">
              <a:solidFill>
                <a:schemeClr val="tx1"/>
              </a:solidFill>
              <a:latin typeface="+mn-ea"/>
            </a:endParaRPr>
          </a:p>
          <a:p>
            <a:pPr marL="588645" indent="-228600">
              <a:lnSpc>
                <a:spcPct val="150000"/>
              </a:lnSpc>
              <a:spcBef>
                <a:spcPts val="0"/>
              </a:spcBef>
              <a:buFont typeface="+mj-lt"/>
              <a:buAutoNum type="arabicPeriod"/>
            </a:pPr>
            <a:r>
              <a:rPr lang="zh-CN" altLang="en-US" sz="1200" dirty="0">
                <a:solidFill>
                  <a:schemeClr val="tx1"/>
                </a:solidFill>
                <a:latin typeface="+mn-ea"/>
              </a:rPr>
              <a:t>冲突解决弹窗会打开三个小</a:t>
            </a:r>
            <a:r>
              <a:rPr lang="en-US" altLang="zh-CN" sz="1200" dirty="0">
                <a:solidFill>
                  <a:schemeClr val="tx1"/>
                </a:solidFill>
                <a:latin typeface="+mn-ea"/>
              </a:rPr>
              <a:t>tab</a:t>
            </a:r>
            <a:r>
              <a:rPr lang="zh-CN" altLang="en-US" sz="1200" dirty="0">
                <a:solidFill>
                  <a:schemeClr val="tx1"/>
                </a:solidFill>
                <a:latin typeface="+mn-ea"/>
              </a:rPr>
              <a:t>，提供比较，左侧</a:t>
            </a:r>
            <a:r>
              <a:rPr lang="en-US" altLang="zh-CN" sz="1200" dirty="0">
                <a:solidFill>
                  <a:schemeClr val="tx1"/>
                </a:solidFill>
                <a:latin typeface="+mn-ea"/>
              </a:rPr>
              <a:t>Local Changes</a:t>
            </a:r>
            <a:r>
              <a:rPr lang="zh-CN" altLang="en-US" sz="1200" dirty="0">
                <a:solidFill>
                  <a:schemeClr val="tx1"/>
                </a:solidFill>
                <a:latin typeface="+mn-ea"/>
              </a:rPr>
              <a:t>代表本地提交的，中间</a:t>
            </a:r>
            <a:r>
              <a:rPr lang="en-US" altLang="zh-CN" sz="1200" dirty="0">
                <a:solidFill>
                  <a:schemeClr val="tx1"/>
                </a:solidFill>
                <a:latin typeface="+mn-ea"/>
              </a:rPr>
              <a:t>Result</a:t>
            </a:r>
            <a:r>
              <a:rPr lang="zh-CN" altLang="en-US" sz="1200" dirty="0">
                <a:solidFill>
                  <a:schemeClr val="tx1"/>
                </a:solidFill>
                <a:latin typeface="+mn-ea"/>
              </a:rPr>
              <a:t>你解决后的结果，右侧</a:t>
            </a:r>
            <a:r>
              <a:rPr lang="en-US" altLang="zh-CN" sz="1200" dirty="0">
                <a:solidFill>
                  <a:schemeClr val="tx1"/>
                </a:solidFill>
                <a:latin typeface="+mn-ea"/>
              </a:rPr>
              <a:t>Changes from Server</a:t>
            </a:r>
            <a:r>
              <a:rPr lang="zh-CN" altLang="en-US" sz="1200" dirty="0">
                <a:solidFill>
                  <a:schemeClr val="tx1"/>
                </a:solidFill>
                <a:latin typeface="+mn-ea"/>
              </a:rPr>
              <a:t>是远程服务器的代码，会将冲突的代码进行加深提示。</a:t>
            </a:r>
            <a:endParaRPr lang="en-US" altLang="zh-CN" sz="1200" dirty="0">
              <a:solidFill>
                <a:schemeClr val="tx1"/>
              </a:solidFill>
              <a:latin typeface="+mn-ea"/>
            </a:endParaRPr>
          </a:p>
          <a:p>
            <a:pPr marL="588645" indent="-228600">
              <a:lnSpc>
                <a:spcPct val="150000"/>
              </a:lnSpc>
              <a:spcBef>
                <a:spcPts val="0"/>
              </a:spcBef>
              <a:buFont typeface="+mj-lt"/>
              <a:buAutoNum type="arabicPeriod"/>
            </a:pPr>
            <a:r>
              <a:rPr lang="zh-CN" altLang="en-US" sz="1200" dirty="0">
                <a:solidFill>
                  <a:schemeClr val="tx1"/>
                </a:solidFill>
                <a:latin typeface="+mn-ea"/>
              </a:rPr>
              <a:t>可选择两种方式进行处理，叉号代表忽略此处，箭头代表把此代码合并到结果中。</a:t>
            </a:r>
            <a:endParaRPr lang="en-US" altLang="zh-CN" sz="1200" dirty="0">
              <a:solidFill>
                <a:schemeClr val="tx1"/>
              </a:solidFill>
              <a:latin typeface="+mn-ea"/>
            </a:endParaRPr>
          </a:p>
          <a:p>
            <a:pPr marL="588645" indent="-228600">
              <a:lnSpc>
                <a:spcPct val="150000"/>
              </a:lnSpc>
              <a:spcBef>
                <a:spcPts val="0"/>
              </a:spcBef>
              <a:buFont typeface="+mj-lt"/>
              <a:buAutoNum type="arabicPeriod"/>
            </a:pPr>
            <a:r>
              <a:rPr lang="zh-CN" altLang="en-US" sz="1200" dirty="0">
                <a:solidFill>
                  <a:schemeClr val="tx1"/>
                </a:solidFill>
                <a:latin typeface="+mn-ea"/>
              </a:rPr>
              <a:t>右上角提示还有多少冲突未解决，处理完成后会变成</a:t>
            </a:r>
            <a:r>
              <a:rPr lang="en-US" altLang="zh-CN" sz="1200" dirty="0">
                <a:solidFill>
                  <a:schemeClr val="tx1"/>
                </a:solidFill>
                <a:latin typeface="+mn-ea"/>
              </a:rPr>
              <a:t>All </a:t>
            </a:r>
            <a:r>
              <a:rPr lang="en-US" altLang="zh-CN" sz="1200" dirty="0" err="1">
                <a:solidFill>
                  <a:schemeClr val="tx1"/>
                </a:solidFill>
                <a:latin typeface="+mn-ea"/>
              </a:rPr>
              <a:t>confkicts</a:t>
            </a:r>
            <a:r>
              <a:rPr lang="en-US" altLang="zh-CN" sz="1200" dirty="0">
                <a:solidFill>
                  <a:schemeClr val="tx1"/>
                </a:solidFill>
                <a:latin typeface="+mn-ea"/>
              </a:rPr>
              <a:t> resolved</a:t>
            </a:r>
            <a:r>
              <a:rPr lang="zh-CN" altLang="en-US" sz="1200" dirty="0">
                <a:solidFill>
                  <a:schemeClr val="tx1"/>
                </a:solidFill>
                <a:latin typeface="+mn-ea"/>
              </a:rPr>
              <a:t>。</a:t>
            </a:r>
            <a:endParaRPr lang="en-US" altLang="zh-CN" sz="1200" dirty="0">
              <a:solidFill>
                <a:schemeClr val="tx1"/>
              </a:solidFill>
              <a:latin typeface="+mn-ea"/>
            </a:endParaRPr>
          </a:p>
          <a:p>
            <a:pPr marL="588645" indent="-228600">
              <a:lnSpc>
                <a:spcPct val="150000"/>
              </a:lnSpc>
              <a:buFont typeface="+mj-lt"/>
              <a:buAutoNum type="arabicPeriod"/>
            </a:pPr>
            <a:r>
              <a:rPr lang="zh-CN" altLang="en-US" sz="1200" dirty="0">
                <a:solidFill>
                  <a:schemeClr val="tx1"/>
                </a:solidFill>
                <a:latin typeface="+mn-ea"/>
              </a:rPr>
              <a:t>点击</a:t>
            </a:r>
            <a:r>
              <a:rPr lang="en-US" altLang="zh-CN" sz="1200" dirty="0">
                <a:solidFill>
                  <a:schemeClr val="tx1"/>
                </a:solidFill>
                <a:latin typeface="+mn-ea"/>
              </a:rPr>
              <a:t>Apply</a:t>
            </a:r>
            <a:r>
              <a:rPr lang="zh-CN" altLang="en-US" sz="1200" dirty="0">
                <a:solidFill>
                  <a:schemeClr val="tx1"/>
                </a:solidFill>
                <a:latin typeface="+mn-ea"/>
              </a:rPr>
              <a:t>确认</a:t>
            </a:r>
            <a:r>
              <a:rPr lang="en-US" altLang="zh-CN" sz="1200" dirty="0">
                <a:solidFill>
                  <a:schemeClr val="tx1"/>
                </a:solidFill>
                <a:latin typeface="+mn-ea"/>
              </a:rPr>
              <a:t>—&gt;</a:t>
            </a:r>
            <a:r>
              <a:rPr lang="zh-CN" altLang="en-US" sz="1200" dirty="0">
                <a:solidFill>
                  <a:schemeClr val="tx1"/>
                </a:solidFill>
                <a:latin typeface="+mn-ea"/>
              </a:rPr>
              <a:t>暂存</a:t>
            </a:r>
            <a:r>
              <a:rPr lang="en-US" altLang="zh-CN" sz="1200" dirty="0">
                <a:solidFill>
                  <a:schemeClr val="tx1"/>
                </a:solidFill>
                <a:latin typeface="+mn-ea"/>
              </a:rPr>
              <a:t>—&gt;</a:t>
            </a:r>
            <a:r>
              <a:rPr lang="zh-CN" altLang="en-US" sz="1200" dirty="0">
                <a:solidFill>
                  <a:schemeClr val="tx1"/>
                </a:solidFill>
                <a:latin typeface="+mn-ea"/>
              </a:rPr>
              <a:t>拉取</a:t>
            </a:r>
            <a:r>
              <a:rPr lang="en-US" altLang="zh-CN" sz="1200" dirty="0">
                <a:solidFill>
                  <a:schemeClr val="tx1"/>
                </a:solidFill>
                <a:latin typeface="+mn-ea"/>
              </a:rPr>
              <a:t>—&gt;</a:t>
            </a:r>
            <a:r>
              <a:rPr lang="zh-CN" altLang="en-US" sz="1200" dirty="0">
                <a:solidFill>
                  <a:schemeClr val="tx1"/>
                </a:solidFill>
                <a:latin typeface="+mn-ea"/>
              </a:rPr>
              <a:t>推送即可。</a:t>
            </a:r>
            <a:endParaRPr lang="en-US" altLang="zh-CN" sz="1200" dirty="0">
              <a:solidFill>
                <a:schemeClr val="tx1"/>
              </a:solidFill>
              <a:latin typeface="+mn-ea"/>
            </a:endParaRPr>
          </a:p>
          <a:p>
            <a:pPr marL="588645" indent="-228600">
              <a:lnSpc>
                <a:spcPct val="150000"/>
              </a:lnSpc>
              <a:spcBef>
                <a:spcPts val="0"/>
              </a:spcBef>
              <a:buFont typeface="+mj-lt"/>
              <a:buAutoNum type="arabicPeriod"/>
            </a:pPr>
            <a:endParaRPr lang="zh-CN" altLang="en-US" sz="1200" b="1" dirty="0">
              <a:solidFill>
                <a:schemeClr val="tx1"/>
              </a:solidFill>
              <a:latin typeface="+mn-ea"/>
            </a:endParaRPr>
          </a:p>
        </p:txBody>
      </p:sp>
      <p:grpSp>
        <p:nvGrpSpPr>
          <p:cNvPr id="2" name="组合 1"/>
          <p:cNvGrpSpPr/>
          <p:nvPr/>
        </p:nvGrpSpPr>
        <p:grpSpPr>
          <a:xfrm>
            <a:off x="1365772" y="2571750"/>
            <a:ext cx="6412456" cy="2018805"/>
            <a:chOff x="830063" y="2554341"/>
            <a:chExt cx="7481934" cy="2390563"/>
          </a:xfrm>
        </p:grpSpPr>
        <p:pic>
          <p:nvPicPr>
            <p:cNvPr id="5" name="图片 4"/>
            <p:cNvPicPr>
              <a:picLocks noChangeAspect="1"/>
            </p:cNvPicPr>
            <p:nvPr/>
          </p:nvPicPr>
          <p:blipFill>
            <a:blip r:embed="rId3"/>
            <a:stretch>
              <a:fillRect/>
            </a:stretch>
          </p:blipFill>
          <p:spPr>
            <a:xfrm>
              <a:off x="832003" y="2554341"/>
              <a:ext cx="7479994" cy="1266145"/>
            </a:xfrm>
            <a:prstGeom prst="rect">
              <a:avLst/>
            </a:prstGeom>
          </p:spPr>
        </p:pic>
        <p:pic>
          <p:nvPicPr>
            <p:cNvPr id="6" name="图片 5"/>
            <p:cNvPicPr>
              <a:picLocks noChangeAspect="1"/>
            </p:cNvPicPr>
            <p:nvPr/>
          </p:nvPicPr>
          <p:blipFill>
            <a:blip r:embed="rId4"/>
            <a:stretch>
              <a:fillRect/>
            </a:stretch>
          </p:blipFill>
          <p:spPr>
            <a:xfrm>
              <a:off x="830063" y="3804543"/>
              <a:ext cx="7479994" cy="1140361"/>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en-US" altLang="zh-CN" sz="1800" dirty="0"/>
              <a:t>Git</a:t>
            </a:r>
            <a:r>
              <a:rPr lang="zh-CN" altLang="en-US" sz="1800" dirty="0"/>
              <a:t>工具拓展</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spcBef>
                <a:spcPts val="0"/>
              </a:spcBef>
            </a:pPr>
            <a:r>
              <a:rPr lang="zh-CN" altLang="en-US" sz="1200" b="1" dirty="0">
                <a:solidFill>
                  <a:schemeClr val="tx1"/>
                </a:solidFill>
                <a:latin typeface="微软雅黑" panose="020B0503020204020204" pitchFamily="34" charset="-122"/>
                <a:ea typeface="微软雅黑" panose="020B0503020204020204" pitchFamily="34" charset="-122"/>
              </a:rPr>
              <a:t>工具介绍</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a:lnSpc>
                <a:spcPct val="150000"/>
              </a:lnSpc>
              <a:spcBef>
                <a:spcPts val="0"/>
              </a:spcBef>
            </a:pPr>
            <a:r>
              <a:rPr lang="zh-CN" altLang="en-US" sz="1200" dirty="0">
                <a:solidFill>
                  <a:schemeClr val="tx1"/>
                </a:solidFill>
                <a:latin typeface="微软雅黑" panose="020B0503020204020204" pitchFamily="34" charset="-122"/>
                <a:ea typeface="微软雅黑" panose="020B0503020204020204" pitchFamily="34" charset="-122"/>
              </a:rPr>
              <a:t>是不是觉得用命令行来进行文件合并，拉取，解决冲突比较麻烦，推荐一个工具，名字叫</a:t>
            </a:r>
            <a:r>
              <a:rPr lang="en-US" altLang="zh-CN" sz="1200" dirty="0" err="1">
                <a:solidFill>
                  <a:schemeClr val="tx1"/>
                </a:solidFill>
                <a:latin typeface="微软雅黑" panose="020B0503020204020204" pitchFamily="34" charset="-122"/>
                <a:ea typeface="微软雅黑" panose="020B0503020204020204" pitchFamily="34" charset="-122"/>
              </a:rPr>
              <a:t>TortoiseGit</a:t>
            </a:r>
            <a:r>
              <a:rPr lang="en-US" altLang="zh-CN" sz="1200" dirty="0">
                <a:solidFill>
                  <a:schemeClr val="tx1"/>
                </a:solidFill>
                <a:latin typeface="微软雅黑" panose="020B0503020204020204" pitchFamily="34" charset="-122"/>
                <a:ea typeface="微软雅黑" panose="020B0503020204020204" pitchFamily="34" charset="-122"/>
              </a:rPr>
              <a:t> </a:t>
            </a:r>
            <a:r>
              <a:rPr lang="zh-CN" altLang="en-US" sz="1200" dirty="0">
                <a:solidFill>
                  <a:schemeClr val="tx1"/>
                </a:solidFill>
                <a:latin typeface="微软雅黑" panose="020B0503020204020204" pitchFamily="34" charset="-122"/>
                <a:ea typeface="微软雅黑" panose="020B0503020204020204" pitchFamily="34" charset="-122"/>
              </a:rPr>
              <a:t>（小乌龟</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版本），可以安装中文包。</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a:lnSpc>
                <a:spcPct val="150000"/>
              </a:lnSpc>
              <a:spcBef>
                <a:spcPts val="0"/>
              </a:spcBef>
            </a:pPr>
            <a:r>
              <a:rPr lang="en-US" altLang="zh-CN" sz="1200" dirty="0">
                <a:solidFill>
                  <a:schemeClr val="tx1"/>
                </a:solidFill>
                <a:latin typeface="微软雅黑" panose="020B0503020204020204" pitchFamily="34" charset="-122"/>
                <a:ea typeface="微软雅黑" panose="020B0503020204020204" pitchFamily="34" charset="-122"/>
              </a:rPr>
              <a:t>Pull</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add</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等命令都可以通过该工具一键执行，适用于不需要进行代码开发的测试人员或者管理人员提交文档时使用。</a:t>
            </a:r>
            <a:endParaRPr lang="en-US" altLang="zh-CN" sz="1200" dirty="0">
              <a:solidFill>
                <a:schemeClr val="tx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3"/>
          <a:srcRect l="78005" t="29099" r="16138" b="27763"/>
          <a:stretch>
            <a:fillRect/>
          </a:stretch>
        </p:blipFill>
        <p:spPr>
          <a:xfrm>
            <a:off x="4667118" y="2211709"/>
            <a:ext cx="1224137" cy="2535712"/>
          </a:xfrm>
          <a:prstGeom prst="rect">
            <a:avLst/>
          </a:prstGeom>
        </p:spPr>
      </p:pic>
      <p:pic>
        <p:nvPicPr>
          <p:cNvPr id="8" name="图片 7"/>
          <p:cNvPicPr>
            <a:picLocks noChangeAspect="1"/>
          </p:cNvPicPr>
          <p:nvPr/>
        </p:nvPicPr>
        <p:blipFill rotWithShape="1">
          <a:blip r:embed="rId3"/>
          <a:srcRect l="70769" t="50032" r="22537" b="3855"/>
          <a:stretch>
            <a:fillRect/>
          </a:stretch>
        </p:blipFill>
        <p:spPr>
          <a:xfrm>
            <a:off x="2483769" y="2233468"/>
            <a:ext cx="1368152" cy="253571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en-US" altLang="zh-CN" sz="1800" dirty="0"/>
              <a:t>Git</a:t>
            </a:r>
            <a:r>
              <a:rPr lang="zh-CN" altLang="en-US" sz="1800" dirty="0"/>
              <a:t>使用心得</a:t>
            </a:r>
            <a:endParaRPr lang="zh-CN" altLang="en-US" sz="1400" dirty="0"/>
          </a:p>
        </p:txBody>
      </p:sp>
      <p:sp>
        <p:nvSpPr>
          <p:cNvPr id="14" name="文本框 13"/>
          <p:cNvSpPr txBox="1"/>
          <p:nvPr/>
        </p:nvSpPr>
        <p:spPr>
          <a:xfrm>
            <a:off x="450977" y="624953"/>
            <a:ext cx="7499176" cy="4432365"/>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spcBef>
                <a:spcPts val="0"/>
              </a:spcBef>
            </a:pPr>
            <a:r>
              <a:rPr lang="zh-CN" altLang="en-US" sz="1200" b="1" dirty="0">
                <a:solidFill>
                  <a:schemeClr val="tx1"/>
                </a:solidFill>
                <a:latin typeface="微软雅黑" panose="020B0503020204020204" pitchFamily="34" charset="-122"/>
                <a:ea typeface="微软雅黑" panose="020B0503020204020204" pitchFamily="34" charset="-122"/>
              </a:rPr>
              <a:t>使用心得</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在项目开发过程中，</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的熟练使用可以更好的完成高质量的交付。</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开发过程必须严格按照提交流程进行文件提交，否则，不负责任的直接推送可能会导致将其他同事的代码丢失，造成严重的后果。</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zh-CN" altLang="en-US" sz="1200" dirty="0">
                <a:solidFill>
                  <a:schemeClr val="tx1"/>
                </a:solidFill>
                <a:latin typeface="微软雅黑" panose="020B0503020204020204" pitchFamily="34" charset="-122"/>
                <a:ea typeface="微软雅黑" panose="020B0503020204020204" pitchFamily="34" charset="-122"/>
              </a:rPr>
              <a:t>文件或者代码提交前，切记看一下自己的提交信息前后对比，是否是自己提交的。</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的分支合并，是一个在研发过程比较重要的一部分，细心的操作才能让你减少出错的情况。</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rgbClr val="3D3D3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 y="0"/>
            <a:ext cx="9144000" cy="5143500"/>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1635646"/>
            <a:ext cx="1152128" cy="363922"/>
          </a:xfrm>
          <a:prstGeom prst="rect">
            <a:avLst/>
          </a:prstGeom>
        </p:spPr>
      </p:pic>
      <p:sp>
        <p:nvSpPr>
          <p:cNvPr id="11" name="文本框 10"/>
          <p:cNvSpPr txBox="1"/>
          <p:nvPr/>
        </p:nvSpPr>
        <p:spPr>
          <a:xfrm>
            <a:off x="3553201" y="2279362"/>
            <a:ext cx="2434163" cy="584775"/>
          </a:xfrm>
          <a:prstGeom prst="rect">
            <a:avLst/>
          </a:prstGeom>
          <a:noFill/>
        </p:spPr>
        <p:txBody>
          <a:bodyPr wrap="square" rtlCol="0">
            <a:spAutoFit/>
          </a:bodyPr>
          <a:lstStyle/>
          <a:p>
            <a:pPr algn="dist"/>
            <a:r>
              <a:rPr lang="zh-CN" altLang="en-US" sz="3200" b="1" dirty="0">
                <a:latin typeface="微软雅黑" panose="020B0503020204020204" pitchFamily="34" charset="-122"/>
                <a:ea typeface="微软雅黑" panose="020B0503020204020204" pitchFamily="34" charset="-122"/>
              </a:rPr>
              <a:t>感谢聆听！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a:t>
            </a:r>
            <a:r>
              <a:rPr lang="zh-CN" altLang="en-US" sz="1400" dirty="0"/>
              <a:t>为什么要用</a:t>
            </a:r>
            <a:r>
              <a:rPr lang="en-US" altLang="zh-CN" sz="1400" dirty="0"/>
              <a:t>Git</a:t>
            </a:r>
            <a:r>
              <a:rPr lang="zh-CN" altLang="en-US" sz="1400" dirty="0"/>
              <a:t>？</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effectLst>
                  <a:outerShdw blurRad="38100" dist="19050" dir="2700000" algn="tl" rotWithShape="0">
                    <a:schemeClr val="dk1">
                      <a:alpha val="40000"/>
                    </a:schemeClr>
                  </a:outerShdw>
                </a:effectLst>
                <a:latin typeface="+mn-ea"/>
              </a:rPr>
              <a:t>当你进行代码开发的时候有没有遇到过以下几种情况？</a:t>
            </a:r>
            <a:endParaRPr lang="en-US" altLang="zh-CN" sz="1200" b="1" dirty="0">
              <a:solidFill>
                <a:schemeClr val="tx1"/>
              </a:solidFill>
              <a:effectLst>
                <a:outerShdw blurRad="38100" dist="19050" dir="2700000" algn="tl" rotWithShape="0">
                  <a:schemeClr val="dk1">
                    <a:alpha val="40000"/>
                  </a:schemeClr>
                </a:outerShdw>
              </a:effectLst>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小团队合作开发时，新开发的代码文件需要通过</a:t>
            </a:r>
            <a:r>
              <a:rPr lang="en-US" altLang="zh-CN" sz="1200" dirty="0">
                <a:solidFill>
                  <a:schemeClr val="tx1"/>
                </a:solidFill>
                <a:latin typeface="+mn-ea"/>
              </a:rPr>
              <a:t>U</a:t>
            </a:r>
            <a:r>
              <a:rPr lang="zh-CN" altLang="en-US" sz="1200" dirty="0">
                <a:solidFill>
                  <a:schemeClr val="tx1"/>
                </a:solidFill>
                <a:latin typeface="+mn-ea"/>
              </a:rPr>
              <a:t>盘互相拷贝，可能高级一点的会开个文件共享服务器，自己下载后合并！</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当两个开发人员进行合作开发，操作同一个文件时，需要把文件合并的话，需要手动拷贝代码到同一个文件中！</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当你手残不小心把代码删除掉，或者修改掉，想找回修改前的代码，却不知道如何下手！</a:t>
            </a:r>
            <a:endParaRPr lang="en-US" altLang="zh-CN" sz="1200" dirty="0">
              <a:solidFill>
                <a:schemeClr val="tx1"/>
              </a:solidFill>
              <a:latin typeface="+mn-ea"/>
            </a:endParaRPr>
          </a:p>
          <a:p>
            <a:pPr marL="360045" indent="-171450">
              <a:lnSpc>
                <a:spcPct val="150000"/>
              </a:lnSpc>
              <a:buFont typeface="Wingdings" panose="05000000000000000000" pitchFamily="2" charset="2"/>
              <a:buChar char="n"/>
            </a:pPr>
            <a:r>
              <a:rPr lang="zh-CN" altLang="en-US" sz="1200" dirty="0">
                <a:solidFill>
                  <a:schemeClr val="tx1"/>
                </a:solidFill>
                <a:latin typeface="+mn-ea"/>
              </a:rPr>
              <a:t>代码不小心被团队某个人删掉，但又不知道是谁，想不想把他揪出来打一顿？（暴力是不能解决问题的）</a:t>
            </a:r>
            <a:endParaRPr lang="en-US" altLang="zh-CN" sz="1200" dirty="0">
              <a:solidFill>
                <a:schemeClr val="tx1"/>
              </a:solidFill>
              <a:latin typeface="+mn-ea"/>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Picture 10" descr="https://ss2.bdstatic.com/70cFvnSh_Q1YnxGkpoWK1HF6hhy/it/u=275241058,225601744&amp;fm=26&amp;g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2799284"/>
            <a:ext cx="2520280" cy="11758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ss1.bdstatic.com/70cFvXSh_Q1YnxGkpoWK1HF6hhy/it/u=1752031455,327930958&amp;fm=26&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773199"/>
            <a:ext cx="2655390" cy="120195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051720" y="4155926"/>
            <a:ext cx="792088" cy="276999"/>
          </a:xfrm>
          <a:prstGeom prst="rect">
            <a:avLst/>
          </a:prstGeom>
          <a:noFill/>
        </p:spPr>
        <p:txBody>
          <a:bodyPr wrap="square" rtlCol="0">
            <a:spAutoFit/>
          </a:bodyPr>
          <a:lstStyle/>
          <a:p>
            <a:r>
              <a:rPr kumimoji="1" lang="en-US" altLang="zh-CN" sz="1200" dirty="0"/>
              <a:t>U</a:t>
            </a:r>
            <a:r>
              <a:rPr kumimoji="1" lang="zh-CN" altLang="en-US" sz="1200" dirty="0"/>
              <a:t>盘拷贝</a:t>
            </a:r>
          </a:p>
        </p:txBody>
      </p:sp>
      <p:sp>
        <p:nvSpPr>
          <p:cNvPr id="8" name="文本框 7"/>
          <p:cNvSpPr txBox="1"/>
          <p:nvPr/>
        </p:nvSpPr>
        <p:spPr>
          <a:xfrm>
            <a:off x="5760134" y="4155926"/>
            <a:ext cx="1080120" cy="276999"/>
          </a:xfrm>
          <a:prstGeom prst="rect">
            <a:avLst/>
          </a:prstGeom>
          <a:noFill/>
        </p:spPr>
        <p:txBody>
          <a:bodyPr wrap="square" rtlCol="0">
            <a:spAutoFit/>
          </a:bodyPr>
          <a:lstStyle/>
          <a:p>
            <a:r>
              <a:rPr kumimoji="1" lang="zh-CN" altLang="en-US" sz="1200" dirty="0"/>
              <a:t>打死不承认</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Git</a:t>
            </a:r>
            <a:r>
              <a:rPr lang="zh-CN" altLang="en-US" sz="1400" dirty="0">
                <a:solidFill>
                  <a:schemeClr val="tx1"/>
                </a:solidFill>
              </a:rPr>
              <a:t>和</a:t>
            </a:r>
            <a:r>
              <a:rPr lang="en-US" altLang="zh-CN" sz="1400" dirty="0">
                <a:solidFill>
                  <a:schemeClr val="tx1"/>
                </a:solidFill>
              </a:rPr>
              <a:t>SVN</a:t>
            </a:r>
            <a:r>
              <a:rPr lang="zh-CN" altLang="en-US" sz="1400" dirty="0">
                <a:solidFill>
                  <a:schemeClr val="tx1"/>
                </a:solidFill>
              </a:rPr>
              <a:t>的区别</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chemeClr val="tx1"/>
                </a:solidFill>
                <a:latin typeface="微软雅黑" panose="020B0503020204020204" pitchFamily="34" charset="-122"/>
                <a:ea typeface="微软雅黑" panose="020B0503020204020204" pitchFamily="34" charset="-122"/>
              </a:rPr>
              <a:t>优点：</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可离线完成大部分的操作，</a:t>
            </a:r>
            <a:r>
              <a:rPr lang="en-US" altLang="zh-CN" sz="1200" dirty="0">
                <a:solidFill>
                  <a:schemeClr val="tx1"/>
                </a:solidFill>
                <a:latin typeface="微软雅黑" panose="020B0503020204020204" pitchFamily="34" charset="-122"/>
                <a:ea typeface="微软雅黑" panose="020B0503020204020204" pitchFamily="34" charset="-122"/>
              </a:rPr>
              <a:t>SVN</a:t>
            </a:r>
            <a:r>
              <a:rPr lang="zh-CN" altLang="en-US" sz="1200" dirty="0">
                <a:solidFill>
                  <a:schemeClr val="tx1"/>
                </a:solidFill>
                <a:latin typeface="微软雅黑" panose="020B0503020204020204" pitchFamily="34" charset="-122"/>
                <a:ea typeface="微软雅黑" panose="020B0503020204020204" pitchFamily="34" charset="-122"/>
              </a:rPr>
              <a:t>则相反，需要依赖中央服务器，且无法脱离中央服务器；</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有着更强大的分支拉取和合并操作；</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有更强的撤销修改和修改版本历史的能力；</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indent="-171450">
              <a:lnSpc>
                <a:spcPct val="150000"/>
              </a:lnSpc>
              <a:buFont typeface="Wingdings" panose="05000000000000000000" pitchFamily="2" charset="2"/>
              <a:buChar char="n"/>
            </a:pP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速度更快，效率更高</a:t>
            </a: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表格 8"/>
          <p:cNvGraphicFramePr>
            <a:graphicFrameLocks noGrp="1"/>
          </p:cNvGraphicFramePr>
          <p:nvPr>
            <p:custDataLst>
              <p:tags r:id="rId1"/>
            </p:custDataLst>
          </p:nvPr>
        </p:nvGraphicFramePr>
        <p:xfrm>
          <a:off x="1259632" y="627535"/>
          <a:ext cx="6624736" cy="2736304"/>
        </p:xfrm>
        <a:graphic>
          <a:graphicData uri="http://schemas.openxmlformats.org/drawingml/2006/table">
            <a:tbl>
              <a:tblPr firstRow="1" bandRow="1">
                <a:tableStyleId>{5C22544A-7EE6-4342-B048-85BDC9FD1C3A}</a:tableStyleId>
              </a:tblPr>
              <a:tblGrid>
                <a:gridCol w="1330311">
                  <a:extLst>
                    <a:ext uri="{9D8B030D-6E8A-4147-A177-3AD203B41FA5}">
                      <a16:colId xmlns:a16="http://schemas.microsoft.com/office/drawing/2014/main" val="20000"/>
                    </a:ext>
                  </a:extLst>
                </a:gridCol>
                <a:gridCol w="2738876">
                  <a:extLst>
                    <a:ext uri="{9D8B030D-6E8A-4147-A177-3AD203B41FA5}">
                      <a16:colId xmlns:a16="http://schemas.microsoft.com/office/drawing/2014/main" val="20001"/>
                    </a:ext>
                  </a:extLst>
                </a:gridCol>
                <a:gridCol w="2555549">
                  <a:extLst>
                    <a:ext uri="{9D8B030D-6E8A-4147-A177-3AD203B41FA5}">
                      <a16:colId xmlns:a16="http://schemas.microsoft.com/office/drawing/2014/main" val="20002"/>
                    </a:ext>
                  </a:extLst>
                </a:gridCol>
              </a:tblGrid>
              <a:tr h="428736">
                <a:tc>
                  <a:txBody>
                    <a:bodyPr/>
                    <a:lstStyle/>
                    <a:p>
                      <a:pPr>
                        <a:lnSpc>
                          <a:spcPct val="150000"/>
                        </a:lnSpc>
                      </a:pPr>
                      <a:r>
                        <a:rPr lang="zh-CN" altLang="en-US" sz="1400" dirty="0">
                          <a:latin typeface="+mj-ea"/>
                          <a:ea typeface="+mj-ea"/>
                        </a:rPr>
                        <a:t>特性</a:t>
                      </a:r>
                    </a:p>
                  </a:txBody>
                  <a:tcPr/>
                </a:tc>
                <a:tc>
                  <a:txBody>
                    <a:bodyPr/>
                    <a:lstStyle/>
                    <a:p>
                      <a:pPr>
                        <a:lnSpc>
                          <a:spcPct val="150000"/>
                        </a:lnSpc>
                      </a:pPr>
                      <a:r>
                        <a:rPr lang="en-US" altLang="zh-CN" sz="1400" dirty="0">
                          <a:latin typeface="+mj-ea"/>
                          <a:ea typeface="+mj-ea"/>
                        </a:rPr>
                        <a:t>SVN</a:t>
                      </a:r>
                      <a:endParaRPr lang="zh-CN" altLang="en-US" sz="1400" dirty="0">
                        <a:latin typeface="+mj-ea"/>
                        <a:ea typeface="+mj-ea"/>
                      </a:endParaRPr>
                    </a:p>
                  </a:txBody>
                  <a:tcPr/>
                </a:tc>
                <a:tc>
                  <a:txBody>
                    <a:bodyPr/>
                    <a:lstStyle/>
                    <a:p>
                      <a:pPr>
                        <a:lnSpc>
                          <a:spcPct val="150000"/>
                        </a:lnSpc>
                      </a:pPr>
                      <a:r>
                        <a:rPr lang="en-US" altLang="zh-CN" sz="1400" dirty="0">
                          <a:latin typeface="+mj-ea"/>
                          <a:ea typeface="+mj-ea"/>
                        </a:rPr>
                        <a:t>GIT</a:t>
                      </a:r>
                      <a:endParaRPr lang="zh-CN" altLang="en-US" sz="1400" dirty="0">
                        <a:latin typeface="+mj-ea"/>
                        <a:ea typeface="+mj-ea"/>
                      </a:endParaRPr>
                    </a:p>
                  </a:txBody>
                  <a:tcPr/>
                </a:tc>
                <a:extLst>
                  <a:ext uri="{0D108BD9-81ED-4DB2-BD59-A6C34878D82A}">
                    <a16:rowId xmlns:a16="http://schemas.microsoft.com/office/drawing/2014/main" val="10000"/>
                  </a:ext>
                </a:extLst>
              </a:tr>
              <a:tr h="419558">
                <a:tc>
                  <a:txBody>
                    <a:bodyPr/>
                    <a:lstStyle/>
                    <a:p>
                      <a:pPr algn="l">
                        <a:lnSpc>
                          <a:spcPct val="100000"/>
                        </a:lnSpc>
                        <a:spcAft>
                          <a:spcPts val="0"/>
                        </a:spcAft>
                      </a:pPr>
                      <a:r>
                        <a:rPr lang="zh-CN" sz="1200" kern="100" dirty="0">
                          <a:effectLst/>
                          <a:latin typeface="+mj-ea"/>
                          <a:ea typeface="+mj-ea"/>
                          <a:cs typeface="Times New Roman" panose="02020603050405020304" pitchFamily="18" charset="0"/>
                        </a:rPr>
                        <a:t>是否有中央服务器</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有</a:t>
                      </a:r>
                      <a:r>
                        <a:rPr lang="en-US" sz="1200" kern="100" dirty="0">
                          <a:effectLst/>
                          <a:latin typeface="+mj-ea"/>
                          <a:ea typeface="+mj-ea"/>
                          <a:cs typeface="Times New Roman" panose="02020603050405020304" pitchFamily="18" charset="0"/>
                        </a:rPr>
                        <a:t>,</a:t>
                      </a:r>
                      <a:r>
                        <a:rPr lang="zh-CN" sz="1200" kern="100" dirty="0">
                          <a:effectLst/>
                          <a:latin typeface="+mj-ea"/>
                          <a:ea typeface="+mj-ea"/>
                          <a:cs typeface="Times New Roman" panose="02020603050405020304" pitchFamily="18" charset="0"/>
                        </a:rPr>
                        <a:t>且脱离服务器开发者是几乎无法工作的</a:t>
                      </a:r>
                    </a:p>
                  </a:txBody>
                  <a:tcPr marL="68580" marR="68580" marT="0" marB="0"/>
                </a:tc>
                <a:tc>
                  <a:txBody>
                    <a:bodyPr/>
                    <a:lstStyle/>
                    <a:p>
                      <a:pPr algn="just">
                        <a:lnSpc>
                          <a:spcPct val="100000"/>
                        </a:lnSpc>
                        <a:spcAft>
                          <a:spcPts val="0"/>
                        </a:spcAft>
                      </a:pPr>
                      <a:r>
                        <a:rPr lang="en-US" sz="1200" kern="100">
                          <a:effectLst/>
                          <a:latin typeface="+mj-ea"/>
                          <a:ea typeface="+mj-ea"/>
                          <a:cs typeface="Times New Roman" panose="02020603050405020304" pitchFamily="18" charset="0"/>
                        </a:rPr>
                        <a:t> </a:t>
                      </a:r>
                      <a:r>
                        <a:rPr lang="zh-CN" sz="1200" kern="100">
                          <a:effectLst/>
                          <a:latin typeface="+mj-ea"/>
                          <a:ea typeface="+mj-ea"/>
                          <a:cs typeface="Times New Roman" panose="02020603050405020304" pitchFamily="18" charset="0"/>
                        </a:rPr>
                        <a:t>没有中央服务器，开发人员本地都有</a:t>
                      </a:r>
                      <a:r>
                        <a:rPr lang="en-US" sz="1200" kern="100">
                          <a:effectLst/>
                          <a:latin typeface="+mj-ea"/>
                          <a:ea typeface="+mj-ea"/>
                          <a:cs typeface="Times New Roman" panose="02020603050405020304" pitchFamily="18" charset="0"/>
                        </a:rPr>
                        <a:t> Local Repository</a:t>
                      </a:r>
                      <a:endParaRPr lang="zh-CN" sz="1200" kern="10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39115">
                <a:tc>
                  <a:txBody>
                    <a:bodyPr/>
                    <a:lstStyle/>
                    <a:p>
                      <a:pPr algn="l">
                        <a:lnSpc>
                          <a:spcPct val="100000"/>
                        </a:lnSpc>
                        <a:spcAft>
                          <a:spcPts val="0"/>
                        </a:spcAft>
                      </a:pPr>
                      <a:r>
                        <a:rPr lang="zh-CN" sz="1200" kern="100" dirty="0">
                          <a:effectLst/>
                          <a:latin typeface="+mj-ea"/>
                          <a:ea typeface="+mj-ea"/>
                          <a:cs typeface="Times New Roman" panose="02020603050405020304" pitchFamily="18" charset="0"/>
                        </a:rPr>
                        <a:t>网络依赖　</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必须要联网才能工作，而且对网络的依赖性较强，如果推送的文件比较大而且网络状况欠佳，则提交文件的速度会受到很大的限制。</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分布式在没有网络的情况下也可以执行</a:t>
                      </a:r>
                      <a:r>
                        <a:rPr lang="en-US" sz="1200" kern="100" dirty="0">
                          <a:effectLst/>
                          <a:latin typeface="+mj-ea"/>
                          <a:ea typeface="+mj-ea"/>
                          <a:cs typeface="Times New Roman" panose="02020603050405020304" pitchFamily="18" charset="0"/>
                        </a:rPr>
                        <a:t>commit</a:t>
                      </a:r>
                      <a:r>
                        <a:rPr lang="zh-CN" sz="1200" kern="100" dirty="0">
                          <a:effectLst/>
                          <a:latin typeface="+mj-ea"/>
                          <a:ea typeface="+mj-ea"/>
                          <a:cs typeface="Times New Roman" panose="02020603050405020304" pitchFamily="18" charset="0"/>
                        </a:rPr>
                        <a:t>、查看版本提交记录、以及分支操作，在有网络的情况下执行</a:t>
                      </a:r>
                      <a:r>
                        <a:rPr lang="en-US" sz="1200" kern="100" dirty="0">
                          <a:effectLst/>
                          <a:latin typeface="+mj-ea"/>
                          <a:ea typeface="+mj-ea"/>
                          <a:cs typeface="Times New Roman" panose="02020603050405020304" pitchFamily="18" charset="0"/>
                        </a:rPr>
                        <a:t> push </a:t>
                      </a:r>
                      <a:r>
                        <a:rPr lang="zh-CN" sz="1200" kern="100" dirty="0">
                          <a:effectLst/>
                          <a:latin typeface="+mj-ea"/>
                          <a:ea typeface="+mj-ea"/>
                          <a:cs typeface="Times New Roman" panose="02020603050405020304" pitchFamily="18" charset="0"/>
                        </a:rPr>
                        <a:t>到</a:t>
                      </a:r>
                      <a:r>
                        <a:rPr lang="en-US" sz="1200" kern="100" dirty="0">
                          <a:effectLst/>
                          <a:latin typeface="+mj-ea"/>
                          <a:ea typeface="+mj-ea"/>
                          <a:cs typeface="Times New Roman" panose="02020603050405020304" pitchFamily="18" charset="0"/>
                        </a:rPr>
                        <a:t> Remote Repository</a:t>
                      </a:r>
                      <a:r>
                        <a:rPr lang="zh-CN" sz="1200" kern="100" dirty="0">
                          <a:effectLst/>
                          <a:latin typeface="+mj-ea"/>
                          <a:ea typeface="+mj-ea"/>
                          <a:cs typeface="Times New Roman" panose="02020603050405020304" pitchFamily="18" charset="0"/>
                        </a:rPr>
                        <a:t>。</a:t>
                      </a:r>
                    </a:p>
                  </a:txBody>
                  <a:tcPr marL="68580" marR="68580" marT="0" marB="0"/>
                </a:tc>
                <a:extLst>
                  <a:ext uri="{0D108BD9-81ED-4DB2-BD59-A6C34878D82A}">
                    <a16:rowId xmlns:a16="http://schemas.microsoft.com/office/drawing/2014/main" val="10002"/>
                  </a:ext>
                </a:extLst>
              </a:tr>
              <a:tr h="209779">
                <a:tc>
                  <a:txBody>
                    <a:bodyPr/>
                    <a:lstStyle/>
                    <a:p>
                      <a:pPr algn="l">
                        <a:lnSpc>
                          <a:spcPct val="100000"/>
                        </a:lnSpc>
                        <a:spcAft>
                          <a:spcPts val="0"/>
                        </a:spcAft>
                      </a:pPr>
                      <a:r>
                        <a:rPr lang="zh-CN" sz="1200" kern="100">
                          <a:effectLst/>
                          <a:latin typeface="+mj-ea"/>
                          <a:ea typeface="+mj-ea"/>
                          <a:cs typeface="Times New Roman" panose="02020603050405020304" pitchFamily="18" charset="0"/>
                        </a:rPr>
                        <a:t>文件存储格式　</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按照原始文件存储，体积较大</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按照元数据方式存储，体积很小</a:t>
                      </a:r>
                    </a:p>
                  </a:txBody>
                  <a:tcPr marL="68580" marR="68580" marT="0" marB="0"/>
                </a:tc>
                <a:extLst>
                  <a:ext uri="{0D108BD9-81ED-4DB2-BD59-A6C34878D82A}">
                    <a16:rowId xmlns:a16="http://schemas.microsoft.com/office/drawing/2014/main" val="10003"/>
                  </a:ext>
                </a:extLst>
              </a:tr>
              <a:tr h="419558">
                <a:tc>
                  <a:txBody>
                    <a:bodyPr/>
                    <a:lstStyle/>
                    <a:p>
                      <a:pPr algn="l">
                        <a:lnSpc>
                          <a:spcPct val="100000"/>
                        </a:lnSpc>
                        <a:spcAft>
                          <a:spcPts val="0"/>
                        </a:spcAft>
                      </a:pPr>
                      <a:r>
                        <a:rPr lang="zh-CN" sz="1200" kern="100" dirty="0">
                          <a:effectLst/>
                          <a:latin typeface="+mj-ea"/>
                          <a:ea typeface="+mj-ea"/>
                          <a:cs typeface="Times New Roman" panose="02020603050405020304" pitchFamily="18" charset="0"/>
                        </a:rPr>
                        <a:t>分支操作的影响</a:t>
                      </a: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创建新的分支则所有的人都会拥有和你一样的分支</a:t>
                      </a:r>
                      <a:r>
                        <a:rPr lang="zh-CN" altLang="en-US" sz="1200" kern="100" dirty="0">
                          <a:effectLst/>
                          <a:latin typeface="+mj-ea"/>
                          <a:ea typeface="+mj-ea"/>
                          <a:cs typeface="Times New Roman" panose="02020603050405020304" pitchFamily="18" charset="0"/>
                        </a:rPr>
                        <a:t>，整体备份</a:t>
                      </a:r>
                      <a:endParaRPr lang="zh-CN" sz="1200" kern="100" dirty="0">
                        <a:effectLst/>
                        <a:latin typeface="+mj-ea"/>
                        <a:ea typeface="+mj-ea"/>
                        <a:cs typeface="Times New Roman" panose="02020603050405020304" pitchFamily="18" charset="0"/>
                      </a:endParaRPr>
                    </a:p>
                  </a:txBody>
                  <a:tcPr marL="68580" marR="68580" marT="0" marB="0"/>
                </a:tc>
                <a:tc>
                  <a:txBody>
                    <a:bodyPr/>
                    <a:lstStyle/>
                    <a:p>
                      <a:pPr algn="just">
                        <a:lnSpc>
                          <a:spcPct val="100000"/>
                        </a:lnSpc>
                        <a:spcAft>
                          <a:spcPts val="0"/>
                        </a:spcAft>
                      </a:pPr>
                      <a:r>
                        <a:rPr lang="zh-CN" sz="1200" kern="100" dirty="0">
                          <a:effectLst/>
                          <a:latin typeface="+mj-ea"/>
                          <a:ea typeface="+mj-ea"/>
                          <a:cs typeface="Times New Roman" panose="02020603050405020304" pitchFamily="18" charset="0"/>
                        </a:rPr>
                        <a:t>分支操作不会影响其他开发人员</a:t>
                      </a:r>
                      <a:r>
                        <a:rPr lang="zh-CN" altLang="en-US" sz="1200" kern="100" dirty="0">
                          <a:effectLst/>
                          <a:latin typeface="+mj-ea"/>
                          <a:ea typeface="+mj-ea"/>
                          <a:cs typeface="Times New Roman" panose="02020603050405020304" pitchFamily="18" charset="0"/>
                        </a:rPr>
                        <a:t>，可从任意提交点拉取</a:t>
                      </a:r>
                      <a:endParaRPr lang="zh-CN" sz="1200" kern="100" dirty="0">
                        <a:effectLst/>
                        <a:latin typeface="+mj-ea"/>
                        <a:ea typeface="+mj-ea"/>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19558">
                <a:tc>
                  <a:txBody>
                    <a:bodyPr/>
                    <a:lstStyle/>
                    <a:p>
                      <a:pPr marL="0" algn="l" defTabSz="914400" rtl="0" eaLnBrk="1" latinLnBrk="0" hangingPunct="1">
                        <a:lnSpc>
                          <a:spcPct val="100000"/>
                        </a:lnSpc>
                        <a:spcAft>
                          <a:spcPts val="0"/>
                        </a:spcAft>
                      </a:pPr>
                      <a:r>
                        <a:rPr lang="zh-CN" altLang="en-US" sz="1200" kern="100" dirty="0">
                          <a:solidFill>
                            <a:schemeClr val="dk1"/>
                          </a:solidFill>
                          <a:effectLst/>
                          <a:latin typeface="+mj-ea"/>
                          <a:ea typeface="+mj-ea"/>
                          <a:cs typeface="Times New Roman" panose="02020603050405020304" pitchFamily="18" charset="0"/>
                        </a:rPr>
                        <a:t>提交</a:t>
                      </a:r>
                    </a:p>
                  </a:txBody>
                  <a:tcPr marL="68580" marR="68580" marT="0" marB="0"/>
                </a:tc>
                <a:tc>
                  <a:txBody>
                    <a:bodyPr/>
                    <a:lstStyle/>
                    <a:p>
                      <a:pPr marL="0" algn="just" defTabSz="914400" rtl="0" eaLnBrk="1" latinLnBrk="0" hangingPunct="1">
                        <a:lnSpc>
                          <a:spcPct val="100000"/>
                        </a:lnSpc>
                        <a:spcAft>
                          <a:spcPts val="0"/>
                        </a:spcAft>
                      </a:pPr>
                      <a:r>
                        <a:rPr lang="zh-CN" altLang="en-US" sz="1200" kern="100" dirty="0">
                          <a:solidFill>
                            <a:schemeClr val="dk1"/>
                          </a:solidFill>
                          <a:effectLst/>
                          <a:latin typeface="+mj-ea"/>
                          <a:ea typeface="+mj-ea"/>
                          <a:cs typeface="Times New Roman" panose="02020603050405020304" pitchFamily="18" charset="0"/>
                        </a:rPr>
                        <a:t>提交的文件会直接记录到中央版本库</a:t>
                      </a:r>
                    </a:p>
                  </a:txBody>
                  <a:tcPr marL="68580" marR="68580" marT="0" marB="0"/>
                </a:tc>
                <a:tc>
                  <a:txBody>
                    <a:bodyPr/>
                    <a:lstStyle/>
                    <a:p>
                      <a:pPr marL="0" algn="just" defTabSz="914400" rtl="0" eaLnBrk="1" latinLnBrk="0" hangingPunct="1">
                        <a:lnSpc>
                          <a:spcPct val="100000"/>
                        </a:lnSpc>
                        <a:spcAft>
                          <a:spcPts val="0"/>
                        </a:spcAft>
                      </a:pPr>
                      <a:r>
                        <a:rPr lang="en-US" sz="1200" kern="100" dirty="0">
                          <a:solidFill>
                            <a:schemeClr val="dk1"/>
                          </a:solidFill>
                          <a:effectLst/>
                          <a:latin typeface="+mj-ea"/>
                          <a:ea typeface="+mj-ea"/>
                          <a:cs typeface="Times New Roman" panose="02020603050405020304" pitchFamily="18" charset="0"/>
                        </a:rPr>
                        <a:t> </a:t>
                      </a:r>
                      <a:r>
                        <a:rPr lang="zh-CN" altLang="en-US" sz="1200" kern="100" dirty="0">
                          <a:solidFill>
                            <a:schemeClr val="dk1"/>
                          </a:solidFill>
                          <a:effectLst/>
                          <a:latin typeface="+mj-ea"/>
                          <a:ea typeface="+mj-ea"/>
                          <a:cs typeface="Times New Roman" panose="02020603050405020304" pitchFamily="18" charset="0"/>
                        </a:rPr>
                        <a:t>提交是本地操作，需要执行</a:t>
                      </a:r>
                      <a:r>
                        <a:rPr lang="en-US" sz="1200" kern="100" dirty="0">
                          <a:solidFill>
                            <a:schemeClr val="dk1"/>
                          </a:solidFill>
                          <a:effectLst/>
                          <a:latin typeface="+mj-ea"/>
                          <a:ea typeface="+mj-ea"/>
                          <a:cs typeface="Times New Roman" panose="02020603050405020304" pitchFamily="18" charset="0"/>
                        </a:rPr>
                        <a:t>push</a:t>
                      </a:r>
                      <a:r>
                        <a:rPr lang="zh-CN" altLang="en-US" sz="1200" kern="100" dirty="0">
                          <a:solidFill>
                            <a:schemeClr val="dk1"/>
                          </a:solidFill>
                          <a:effectLst/>
                          <a:latin typeface="+mj-ea"/>
                          <a:ea typeface="+mj-ea"/>
                          <a:cs typeface="Times New Roman" panose="02020603050405020304" pitchFamily="18" charset="0"/>
                        </a:rPr>
                        <a:t>操作才会到主要版本库</a:t>
                      </a:r>
                    </a:p>
                  </a:txBody>
                  <a:tcPr marL="68580" marR="68580" marT="0" marB="0"/>
                </a:tc>
                <a:extLst>
                  <a:ext uri="{0D108BD9-81ED-4DB2-BD59-A6C34878D82A}">
                    <a16:rowId xmlns:a16="http://schemas.microsoft.com/office/drawing/2014/main" val="10005"/>
                  </a:ext>
                </a:extLst>
              </a:tr>
            </a:tbl>
          </a:graphicData>
        </a:graphic>
      </p:graphicFrame>
      <p:pic>
        <p:nvPicPr>
          <p:cNvPr id="10" name="Picture 2" descr="https://timgsa.baidu.com/timg?image&amp;quality=80&amp;size=b9999_10000&amp;sec=1562061083818&amp;di=85c33895c0371772401219e998e6baf8&amp;imgtype=0&amp;src=http%3A%2F%2Fwww.itheima.com%2Fimages%2FnewslistPIC%2F1512635936612_20171120141021983.jpg"/>
          <p:cNvPicPr>
            <a:picLocks noChangeAspect="1" noChangeArrowheads="1"/>
          </p:cNvPicPr>
          <p:nvPr/>
        </p:nvPicPr>
        <p:blipFill rotWithShape="1">
          <a:blip r:embed="rId4">
            <a:extLst>
              <a:ext uri="{28A0092B-C50C-407E-A947-70E740481C1C}">
                <a14:useLocalDpi xmlns:a14="http://schemas.microsoft.com/office/drawing/2010/main" val="0"/>
              </a:ext>
            </a:extLst>
          </a:blip>
          <a:srcRect l="13713" t="2888" r="12017" b="-6762"/>
          <a:stretch>
            <a:fillRect/>
          </a:stretch>
        </p:blipFill>
        <p:spPr bwMode="auto">
          <a:xfrm>
            <a:off x="6156176" y="3967097"/>
            <a:ext cx="1728192" cy="984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Git</a:t>
            </a:r>
            <a:r>
              <a:rPr lang="zh-CN" altLang="en-US" sz="1400" dirty="0">
                <a:solidFill>
                  <a:schemeClr val="tx1"/>
                </a:solidFill>
              </a:rPr>
              <a:t>名词介绍</a:t>
            </a:r>
            <a:endParaRPr lang="zh-CN" altLang="en-US" sz="1100" dirty="0"/>
          </a:p>
        </p:txBody>
      </p:sp>
      <p:sp>
        <p:nvSpPr>
          <p:cNvPr id="2" name="圆角矩形 1"/>
          <p:cNvSpPr/>
          <p:nvPr/>
        </p:nvSpPr>
        <p:spPr>
          <a:xfrm>
            <a:off x="323528" y="811205"/>
            <a:ext cx="4176277" cy="4129526"/>
          </a:xfrm>
          <a:prstGeom prst="roundRect">
            <a:avLst>
              <a:gd name="adj" fmla="val 1661"/>
            </a:avLst>
          </a:prstGeom>
          <a:noFill/>
          <a:ln w="12700" cap="flat" cmpd="sng" algn="ctr">
            <a:solidFill>
              <a:srgbClr val="8EB4E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1243139" y="584886"/>
            <a:ext cx="2404572" cy="405765"/>
            <a:chOff x="2495599" y="1265059"/>
            <a:chExt cx="6336704" cy="1019472"/>
          </a:xfrm>
        </p:grpSpPr>
        <p:sp>
          <p:nvSpPr>
            <p:cNvPr id="7" name="矩形 1"/>
            <p:cNvSpPr/>
            <p:nvPr/>
          </p:nvSpPr>
          <p:spPr>
            <a:xfrm>
              <a:off x="2495599" y="1592000"/>
              <a:ext cx="6336704" cy="588250"/>
            </a:xfrm>
            <a:custGeom>
              <a:avLst/>
              <a:gdLst>
                <a:gd name="connsiteX0" fmla="*/ 0 w 6840760"/>
                <a:gd name="connsiteY0" fmla="*/ 0 h 888468"/>
                <a:gd name="connsiteX1" fmla="*/ 6840760 w 6840760"/>
                <a:gd name="connsiteY1" fmla="*/ 0 h 888468"/>
                <a:gd name="connsiteX2" fmla="*/ 6840760 w 6840760"/>
                <a:gd name="connsiteY2" fmla="*/ 888468 h 888468"/>
                <a:gd name="connsiteX3" fmla="*/ 0 w 6840760"/>
                <a:gd name="connsiteY3" fmla="*/ 888468 h 888468"/>
                <a:gd name="connsiteX4" fmla="*/ 0 w 6840760"/>
                <a:gd name="connsiteY4" fmla="*/ 0 h 888468"/>
                <a:gd name="connsiteX0-1" fmla="*/ 0 w 6840760"/>
                <a:gd name="connsiteY0-2" fmla="*/ 0 h 888468"/>
                <a:gd name="connsiteX1-3" fmla="*/ 6465622 w 6840760"/>
                <a:gd name="connsiteY1-4" fmla="*/ 35169 h 888468"/>
                <a:gd name="connsiteX2-5" fmla="*/ 6840760 w 6840760"/>
                <a:gd name="connsiteY2-6" fmla="*/ 888468 h 888468"/>
                <a:gd name="connsiteX3-7" fmla="*/ 0 w 6840760"/>
                <a:gd name="connsiteY3-8" fmla="*/ 888468 h 888468"/>
                <a:gd name="connsiteX4-9" fmla="*/ 0 w 6840760"/>
                <a:gd name="connsiteY4-10" fmla="*/ 0 h 888468"/>
                <a:gd name="connsiteX0-11" fmla="*/ 351693 w 6840760"/>
                <a:gd name="connsiteY0-12" fmla="*/ 0 h 888468"/>
                <a:gd name="connsiteX1-13" fmla="*/ 6465622 w 6840760"/>
                <a:gd name="connsiteY1-14" fmla="*/ 35169 h 888468"/>
                <a:gd name="connsiteX2-15" fmla="*/ 6840760 w 6840760"/>
                <a:gd name="connsiteY2-16" fmla="*/ 888468 h 888468"/>
                <a:gd name="connsiteX3-17" fmla="*/ 0 w 6840760"/>
                <a:gd name="connsiteY3-18" fmla="*/ 888468 h 888468"/>
                <a:gd name="connsiteX4-19" fmla="*/ 351693 w 6840760"/>
                <a:gd name="connsiteY4-20" fmla="*/ 0 h 888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0760" h="888468">
                  <a:moveTo>
                    <a:pt x="351693" y="0"/>
                  </a:moveTo>
                  <a:lnTo>
                    <a:pt x="6465622" y="35169"/>
                  </a:lnTo>
                  <a:lnTo>
                    <a:pt x="6840760" y="888468"/>
                  </a:lnTo>
                  <a:lnTo>
                    <a:pt x="0" y="888468"/>
                  </a:lnTo>
                  <a:lnTo>
                    <a:pt x="351693" y="0"/>
                  </a:lnTo>
                  <a:close/>
                </a:path>
              </a:pathLst>
            </a:custGeom>
            <a:solidFill>
              <a:srgbClr val="8EB4E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 name="等腰三角形 8"/>
            <p:cNvSpPr/>
            <p:nvPr/>
          </p:nvSpPr>
          <p:spPr>
            <a:xfrm flipV="1">
              <a:off x="2855640" y="1346918"/>
              <a:ext cx="854394" cy="821146"/>
            </a:xfrm>
            <a:prstGeom prst="triangle">
              <a:avLst/>
            </a:prstGeom>
            <a:solidFill>
              <a:srgbClr val="8EB4E3"/>
            </a:solidFill>
            <a:ln w="1270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1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0" name="TextBox 11"/>
            <p:cNvSpPr txBox="1"/>
            <p:nvPr/>
          </p:nvSpPr>
          <p:spPr>
            <a:xfrm>
              <a:off x="3569921" y="1513944"/>
              <a:ext cx="4899711" cy="7705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rPr>
                <a:t>名词介绍</a:t>
              </a:r>
            </a:p>
          </p:txBody>
        </p:sp>
        <p:sp>
          <p:nvSpPr>
            <p:cNvPr id="11" name="TextBox 12"/>
            <p:cNvSpPr txBox="1"/>
            <p:nvPr/>
          </p:nvSpPr>
          <p:spPr>
            <a:xfrm>
              <a:off x="3011379" y="1265059"/>
              <a:ext cx="348539" cy="8710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2" name="TextBox 12"/>
          <p:cNvSpPr txBox="1"/>
          <p:nvPr/>
        </p:nvSpPr>
        <p:spPr>
          <a:xfrm>
            <a:off x="1687807" y="1108130"/>
            <a:ext cx="135381" cy="359718"/>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sz="2400" b="1" i="0" kern="0" cap="none" spc="0" normalizeH="0" baseline="0" noProof="0" dirty="0">
              <a:solidFill>
                <a:prstClr val="white"/>
              </a:solidFill>
              <a:latin typeface="Arial" panose="020B0604020202020204" pitchFamily="34" charset="0"/>
              <a:cs typeface="Arial" panose="020B0604020202020204" pitchFamily="34" charset="0"/>
            </a:endParaRPr>
          </a:p>
        </p:txBody>
      </p:sp>
      <p:sp>
        <p:nvSpPr>
          <p:cNvPr id="13" name="圆角矩形 12"/>
          <p:cNvSpPr/>
          <p:nvPr/>
        </p:nvSpPr>
        <p:spPr>
          <a:xfrm>
            <a:off x="4704130" y="810959"/>
            <a:ext cx="3991700" cy="4129526"/>
          </a:xfrm>
          <a:prstGeom prst="roundRect">
            <a:avLst>
              <a:gd name="adj" fmla="val 1477"/>
            </a:avLst>
          </a:prstGeom>
          <a:noFill/>
          <a:ln w="12700" cap="flat" cmpd="sng" algn="ctr">
            <a:solidFill>
              <a:srgbClr val="8EB4E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5" name="组合 14"/>
          <p:cNvGrpSpPr/>
          <p:nvPr/>
        </p:nvGrpSpPr>
        <p:grpSpPr>
          <a:xfrm>
            <a:off x="5662183" y="578209"/>
            <a:ext cx="2404572" cy="393065"/>
            <a:chOff x="2495599" y="1265059"/>
            <a:chExt cx="6336704" cy="987565"/>
          </a:xfrm>
        </p:grpSpPr>
        <p:sp>
          <p:nvSpPr>
            <p:cNvPr id="16" name="矩形 1"/>
            <p:cNvSpPr/>
            <p:nvPr/>
          </p:nvSpPr>
          <p:spPr>
            <a:xfrm>
              <a:off x="2495599" y="1592000"/>
              <a:ext cx="6336704" cy="588250"/>
            </a:xfrm>
            <a:custGeom>
              <a:avLst/>
              <a:gdLst>
                <a:gd name="connsiteX0" fmla="*/ 0 w 6840760"/>
                <a:gd name="connsiteY0" fmla="*/ 0 h 888468"/>
                <a:gd name="connsiteX1" fmla="*/ 6840760 w 6840760"/>
                <a:gd name="connsiteY1" fmla="*/ 0 h 888468"/>
                <a:gd name="connsiteX2" fmla="*/ 6840760 w 6840760"/>
                <a:gd name="connsiteY2" fmla="*/ 888468 h 888468"/>
                <a:gd name="connsiteX3" fmla="*/ 0 w 6840760"/>
                <a:gd name="connsiteY3" fmla="*/ 888468 h 888468"/>
                <a:gd name="connsiteX4" fmla="*/ 0 w 6840760"/>
                <a:gd name="connsiteY4" fmla="*/ 0 h 888468"/>
                <a:gd name="connsiteX0-1" fmla="*/ 0 w 6840760"/>
                <a:gd name="connsiteY0-2" fmla="*/ 0 h 888468"/>
                <a:gd name="connsiteX1-3" fmla="*/ 6465622 w 6840760"/>
                <a:gd name="connsiteY1-4" fmla="*/ 35169 h 888468"/>
                <a:gd name="connsiteX2-5" fmla="*/ 6840760 w 6840760"/>
                <a:gd name="connsiteY2-6" fmla="*/ 888468 h 888468"/>
                <a:gd name="connsiteX3-7" fmla="*/ 0 w 6840760"/>
                <a:gd name="connsiteY3-8" fmla="*/ 888468 h 888468"/>
                <a:gd name="connsiteX4-9" fmla="*/ 0 w 6840760"/>
                <a:gd name="connsiteY4-10" fmla="*/ 0 h 888468"/>
                <a:gd name="connsiteX0-11" fmla="*/ 351693 w 6840760"/>
                <a:gd name="connsiteY0-12" fmla="*/ 0 h 888468"/>
                <a:gd name="connsiteX1-13" fmla="*/ 6465622 w 6840760"/>
                <a:gd name="connsiteY1-14" fmla="*/ 35169 h 888468"/>
                <a:gd name="connsiteX2-15" fmla="*/ 6840760 w 6840760"/>
                <a:gd name="connsiteY2-16" fmla="*/ 888468 h 888468"/>
                <a:gd name="connsiteX3-17" fmla="*/ 0 w 6840760"/>
                <a:gd name="connsiteY3-18" fmla="*/ 888468 h 888468"/>
                <a:gd name="connsiteX4-19" fmla="*/ 351693 w 6840760"/>
                <a:gd name="connsiteY4-20" fmla="*/ 0 h 888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40760" h="888468">
                  <a:moveTo>
                    <a:pt x="351693" y="0"/>
                  </a:moveTo>
                  <a:lnTo>
                    <a:pt x="6465622" y="35169"/>
                  </a:lnTo>
                  <a:lnTo>
                    <a:pt x="6840760" y="888468"/>
                  </a:lnTo>
                  <a:lnTo>
                    <a:pt x="0" y="888468"/>
                  </a:lnTo>
                  <a:lnTo>
                    <a:pt x="351693" y="0"/>
                  </a:lnTo>
                  <a:close/>
                </a:path>
              </a:pathLst>
            </a:custGeom>
            <a:solidFill>
              <a:srgbClr val="8EB4E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等腰三角形 16"/>
            <p:cNvSpPr/>
            <p:nvPr/>
          </p:nvSpPr>
          <p:spPr>
            <a:xfrm flipV="1">
              <a:off x="2855640" y="1346918"/>
              <a:ext cx="854394" cy="821146"/>
            </a:xfrm>
            <a:prstGeom prst="triangle">
              <a:avLst/>
            </a:prstGeom>
            <a:solidFill>
              <a:srgbClr val="8EB4E3"/>
            </a:solidFill>
            <a:ln w="12700" cap="flat"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zh-CN" sz="1100" b="0"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TextBox 11"/>
            <p:cNvSpPr txBox="1"/>
            <p:nvPr/>
          </p:nvSpPr>
          <p:spPr>
            <a:xfrm>
              <a:off x="3712160" y="1482036"/>
              <a:ext cx="4740738" cy="770588"/>
            </a:xfrm>
            <a:prstGeom prst="rect">
              <a:avLst/>
            </a:prstGeom>
            <a:noFill/>
          </p:spPr>
          <p:txBody>
            <a:bodyPr wrap="square" rtlCol="0">
              <a:spAutoFit/>
            </a:bodyPr>
            <a:lstStyle/>
            <a:p>
              <a:pPr lvl="0" algn="ctr">
                <a:defRPr/>
              </a:pPr>
              <a:r>
                <a:rPr lang="en-US" altLang="zh-CN" sz="1400" b="1" kern="0" dirty="0">
                  <a:solidFill>
                    <a:prstClr val="white"/>
                  </a:solidFill>
                  <a:latin typeface="微软雅黑" panose="020B0503020204020204" pitchFamily="34" charset="-122"/>
                </a:rPr>
                <a:t>Git</a:t>
              </a:r>
              <a:r>
                <a:rPr lang="zh-CN" altLang="en-US" sz="1400" b="1" kern="0" dirty="0">
                  <a:solidFill>
                    <a:prstClr val="white"/>
                  </a:solidFill>
                  <a:latin typeface="微软雅黑" panose="020B0503020204020204" pitchFamily="34" charset="-122"/>
                </a:rPr>
                <a:t>组成图及交互</a:t>
              </a:r>
            </a:p>
          </p:txBody>
        </p:sp>
        <p:sp>
          <p:nvSpPr>
            <p:cNvPr id="19" name="TextBox 12"/>
            <p:cNvSpPr txBox="1"/>
            <p:nvPr/>
          </p:nvSpPr>
          <p:spPr>
            <a:xfrm>
              <a:off x="3011379" y="1265059"/>
              <a:ext cx="348539" cy="8710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5" name="文本框 4"/>
          <p:cNvSpPr txBox="1"/>
          <p:nvPr/>
        </p:nvSpPr>
        <p:spPr>
          <a:xfrm>
            <a:off x="466107" y="933633"/>
            <a:ext cx="3942064" cy="3970318"/>
          </a:xfrm>
          <a:prstGeom prst="rect">
            <a:avLst/>
          </a:prstGeom>
          <a:noFill/>
        </p:spPr>
        <p:txBody>
          <a:bodyPr wrap="square" rtlCol="0">
            <a:spAutoFit/>
          </a:bodyPr>
          <a:lstStyle/>
          <a:p>
            <a:pPr>
              <a:lnSpc>
                <a:spcPct val="150000"/>
              </a:lnSpc>
            </a:pPr>
            <a:r>
              <a:rPr lang="en-US" altLang="zh-CN" sz="1200" b="1" dirty="0">
                <a:latin typeface="微软雅黑" panose="020B0503020204020204" pitchFamily="34" charset="-122"/>
                <a:ea typeface="微软雅黑" panose="020B0503020204020204" pitchFamily="34" charset="-122"/>
              </a:rPr>
              <a:t>Remote Repo</a:t>
            </a:r>
            <a:r>
              <a:rPr lang="zh-CN" altLang="en-US" sz="1200" dirty="0">
                <a:latin typeface="微软雅黑" panose="020B0503020204020204" pitchFamily="34" charset="-122"/>
                <a:ea typeface="微软雅黑" panose="020B0503020204020204" pitchFamily="34" charset="-122"/>
              </a:rPr>
              <a:t>：远程仓库，在</a:t>
            </a:r>
            <a:r>
              <a:rPr lang="en-US" altLang="zh-CN" sz="1200" dirty="0">
                <a:latin typeface="微软雅黑" panose="020B0503020204020204" pitchFamily="34" charset="-122"/>
                <a:ea typeface="微软雅黑" panose="020B0503020204020204" pitchFamily="34" charset="-122"/>
              </a:rPr>
              <a:t>Git</a:t>
            </a:r>
            <a:r>
              <a:rPr lang="zh-CN" altLang="en-US" sz="1200" dirty="0">
                <a:latin typeface="微软雅黑" panose="020B0503020204020204" pitchFamily="34" charset="-122"/>
                <a:ea typeface="微软雅黑" panose="020B0503020204020204" pitchFamily="34" charset="-122"/>
              </a:rPr>
              <a:t>远程服器的一个文件目录，包含已提交文件、和提交信息和版本数据等信息。</a:t>
            </a:r>
          </a:p>
          <a:p>
            <a:pPr>
              <a:lnSpc>
                <a:spcPct val="150000"/>
              </a:lnSpc>
            </a:pPr>
            <a:r>
              <a:rPr lang="en-US" altLang="zh-CN" sz="1200" b="1" dirty="0" err="1">
                <a:latin typeface="微软雅黑" panose="020B0503020204020204" pitchFamily="34" charset="-122"/>
                <a:ea typeface="微软雅黑" panose="020B0503020204020204" pitchFamily="34" charset="-122"/>
              </a:rPr>
              <a:t>WorkSpace</a:t>
            </a:r>
            <a:r>
              <a:rPr lang="zh-CN" altLang="en-US" sz="1200" dirty="0">
                <a:latin typeface="微软雅黑" panose="020B0503020204020204" pitchFamily="34" charset="-122"/>
                <a:ea typeface="微软雅黑" panose="020B0503020204020204" pitchFamily="34" charset="-122"/>
              </a:rPr>
              <a:t>：需要通过</a:t>
            </a:r>
            <a:r>
              <a:rPr lang="en-US" altLang="zh-CN" sz="1200" dirty="0">
                <a:latin typeface="微软雅黑" panose="020B0503020204020204" pitchFamily="34" charset="-122"/>
                <a:ea typeface="微软雅黑" panose="020B0503020204020204" pitchFamily="34" charset="-122"/>
              </a:rPr>
              <a:t>Git</a:t>
            </a:r>
            <a:r>
              <a:rPr lang="zh-CN" altLang="en-US" sz="1200" dirty="0">
                <a:latin typeface="微软雅黑" panose="020B0503020204020204" pitchFamily="34" charset="-122"/>
                <a:ea typeface="微软雅黑" panose="020B0503020204020204" pitchFamily="34" charset="-122"/>
              </a:rPr>
              <a:t>进行版本控制的目录和文件，这些目录和文件组成了工作空间，除了</a:t>
            </a:r>
            <a:r>
              <a:rPr lang="en-US" altLang="zh-CN" sz="1200" dirty="0">
                <a:latin typeface="微软雅黑" panose="020B0503020204020204" pitchFamily="34" charset="-122"/>
                <a:ea typeface="微软雅黑" panose="020B0503020204020204" pitchFamily="34" charset="-122"/>
              </a:rPr>
              <a:t>.git</a:t>
            </a:r>
            <a:r>
              <a:rPr lang="zh-CN" altLang="en-US" sz="1200" dirty="0">
                <a:latin typeface="微软雅黑" panose="020B0503020204020204" pitchFamily="34" charset="-122"/>
                <a:ea typeface="微软雅黑" panose="020B0503020204020204" pitchFamily="34" charset="-122"/>
              </a:rPr>
              <a:t>之外的都属于工作区。</a:t>
            </a:r>
          </a:p>
          <a:p>
            <a:pPr>
              <a:lnSpc>
                <a:spcPct val="150000"/>
              </a:lnSpc>
            </a:pPr>
            <a:r>
              <a:rPr lang="en-US" altLang="zh-CN" sz="1200" b="1" dirty="0">
                <a:latin typeface="微软雅黑" panose="020B0503020204020204" pitchFamily="34" charset="-122"/>
                <a:ea typeface="微软雅黑" panose="020B0503020204020204" pitchFamily="34" charset="-122"/>
              </a:rPr>
              <a:t>.git</a:t>
            </a:r>
            <a:r>
              <a:rPr lang="zh-CN" altLang="en-US" sz="1200" dirty="0">
                <a:latin typeface="微软雅黑" panose="020B0503020204020204" pitchFamily="34" charset="-122"/>
                <a:ea typeface="微软雅黑" panose="020B0503020204020204" pitchFamily="34" charset="-122"/>
              </a:rPr>
              <a:t>：存放</a:t>
            </a:r>
            <a:r>
              <a:rPr lang="en-US" altLang="zh-CN" sz="1200" dirty="0">
                <a:latin typeface="微软雅黑" panose="020B0503020204020204" pitchFamily="34" charset="-122"/>
                <a:ea typeface="微软雅黑" panose="020B0503020204020204" pitchFamily="34" charset="-122"/>
              </a:rPr>
              <a:t>Git</a:t>
            </a:r>
            <a:r>
              <a:rPr lang="zh-CN" altLang="en-US" sz="1200" dirty="0">
                <a:latin typeface="微软雅黑" panose="020B0503020204020204" pitchFamily="34" charset="-122"/>
                <a:ea typeface="微软雅黑" panose="020B0503020204020204" pitchFamily="34" charset="-122"/>
              </a:rPr>
              <a:t>管理信息的目录，初始化仓库的时候自动创建（默认隐藏）。</a:t>
            </a:r>
          </a:p>
          <a:p>
            <a:pPr>
              <a:lnSpc>
                <a:spcPct val="150000"/>
              </a:lnSpc>
            </a:pPr>
            <a:r>
              <a:rPr lang="en-US" altLang="zh-CN" sz="1200" b="1" dirty="0">
                <a:latin typeface="微软雅黑" panose="020B0503020204020204" pitchFamily="34" charset="-122"/>
                <a:ea typeface="微软雅黑" panose="020B0503020204020204" pitchFamily="34" charset="-122"/>
              </a:rPr>
              <a:t>Index/Stage</a:t>
            </a:r>
            <a:r>
              <a:rPr lang="zh-CN" altLang="en-US" sz="1200" dirty="0">
                <a:latin typeface="微软雅黑" panose="020B0503020204020204" pitchFamily="34" charset="-122"/>
                <a:ea typeface="微软雅黑" panose="020B0503020204020204" pitchFamily="34" charset="-122"/>
              </a:rPr>
              <a:t>：暂存区，或者叫待提交更新区，在提交进入</a:t>
            </a:r>
            <a:r>
              <a:rPr lang="en-US" altLang="zh-CN" sz="1200" dirty="0">
                <a:latin typeface="微软雅黑" panose="020B0503020204020204" pitchFamily="34" charset="-122"/>
                <a:ea typeface="微软雅黑" panose="020B0503020204020204" pitchFamily="34" charset="-122"/>
              </a:rPr>
              <a:t>repo</a:t>
            </a:r>
            <a:r>
              <a:rPr lang="zh-CN" altLang="en-US" sz="1200" dirty="0">
                <a:latin typeface="微软雅黑" panose="020B0503020204020204" pitchFamily="34" charset="-122"/>
                <a:ea typeface="微软雅黑" panose="020B0503020204020204" pitchFamily="34" charset="-122"/>
              </a:rPr>
              <a:t>之前，我们可以把所有的更新放在暂存区。</a:t>
            </a:r>
          </a:p>
          <a:p>
            <a:pPr>
              <a:lnSpc>
                <a:spcPct val="150000"/>
              </a:lnSpc>
            </a:pPr>
            <a:r>
              <a:rPr lang="en-US" altLang="zh-CN" sz="1200" b="1" dirty="0">
                <a:latin typeface="微软雅黑" panose="020B0503020204020204" pitchFamily="34" charset="-122"/>
                <a:ea typeface="微软雅黑" panose="020B0503020204020204" pitchFamily="34" charset="-122"/>
              </a:rPr>
              <a:t>Local Repo</a:t>
            </a:r>
            <a:r>
              <a:rPr lang="zh-CN" altLang="en-US" sz="1200" dirty="0">
                <a:latin typeface="微软雅黑" panose="020B0503020204020204" pitchFamily="34" charset="-122"/>
                <a:ea typeface="微软雅黑" panose="020B0503020204020204" pitchFamily="34" charset="-122"/>
              </a:rPr>
              <a:t>：本地仓库，一个存放在本地的版本库；</a:t>
            </a:r>
            <a:r>
              <a:rPr lang="en-US" altLang="zh-CN" sz="1200" dirty="0">
                <a:latin typeface="微软雅黑" panose="020B0503020204020204" pitchFamily="34" charset="-122"/>
                <a:ea typeface="微软雅黑" panose="020B0503020204020204" pitchFamily="34" charset="-122"/>
              </a:rPr>
              <a:t>HEAD</a:t>
            </a:r>
            <a:r>
              <a:rPr lang="zh-CN" altLang="en-US" sz="1200" dirty="0">
                <a:latin typeface="微软雅黑" panose="020B0503020204020204" pitchFamily="34" charset="-122"/>
                <a:ea typeface="微软雅黑" panose="020B0503020204020204" pitchFamily="34" charset="-122"/>
              </a:rPr>
              <a:t>会只是当前的开发分支（</a:t>
            </a:r>
            <a:r>
              <a:rPr lang="en-US" altLang="zh-CN" sz="1200" dirty="0">
                <a:latin typeface="微软雅黑" panose="020B0503020204020204" pitchFamily="34" charset="-122"/>
                <a:ea typeface="微软雅黑" panose="020B0503020204020204" pitchFamily="34" charset="-122"/>
              </a:rPr>
              <a:t>branch</a:t>
            </a:r>
            <a:r>
              <a:rPr lang="zh-CN" altLang="en-US" sz="1200" dirty="0">
                <a:latin typeface="微软雅黑" panose="020B0503020204020204" pitchFamily="34" charset="-122"/>
                <a:ea typeface="微软雅黑" panose="020B0503020204020204" pitchFamily="34" charset="-122"/>
              </a:rPr>
              <a:t>）。</a:t>
            </a:r>
          </a:p>
          <a:p>
            <a:pPr>
              <a:lnSpc>
                <a:spcPct val="150000"/>
              </a:lnSpc>
            </a:pPr>
            <a:r>
              <a:rPr lang="en-US" altLang="zh-CN" sz="1200" b="1" dirty="0">
                <a:latin typeface="微软雅黑" panose="020B0503020204020204" pitchFamily="34" charset="-122"/>
                <a:ea typeface="微软雅黑" panose="020B0503020204020204" pitchFamily="34" charset="-122"/>
              </a:rPr>
              <a:t>Stash</a:t>
            </a:r>
            <a:r>
              <a:rPr lang="zh-CN" altLang="en-US" sz="1200" dirty="0">
                <a:latin typeface="微软雅黑" panose="020B0503020204020204" pitchFamily="34" charset="-122"/>
                <a:ea typeface="微软雅黑" panose="020B0503020204020204" pitchFamily="34" charset="-122"/>
              </a:rPr>
              <a:t>：是一个工作状态保存栈，用于保存</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恢复</a:t>
            </a:r>
            <a:r>
              <a:rPr lang="en-US" altLang="zh-CN" sz="1200" dirty="0" err="1">
                <a:latin typeface="微软雅黑" panose="020B0503020204020204" pitchFamily="34" charset="-122"/>
                <a:ea typeface="微软雅黑" panose="020B0503020204020204" pitchFamily="34" charset="-122"/>
              </a:rPr>
              <a:t>WorkSpace</a:t>
            </a:r>
            <a:r>
              <a:rPr lang="zh-CN" altLang="en-US" sz="1200" dirty="0">
                <a:latin typeface="微软雅黑" panose="020B0503020204020204" pitchFamily="34" charset="-122"/>
                <a:ea typeface="微软雅黑" panose="020B0503020204020204" pitchFamily="34" charset="-122"/>
              </a:rPr>
              <a:t>中的临时状态。</a:t>
            </a:r>
          </a:p>
          <a:p>
            <a:endParaRPr kumimoji="1" lang="zh-CN" altLang="en-US" dirty="0"/>
          </a:p>
        </p:txBody>
      </p:sp>
      <p:pic>
        <p:nvPicPr>
          <p:cNvPr id="21" name="图片 20"/>
          <p:cNvPicPr>
            <a:picLocks noChangeAspect="1"/>
          </p:cNvPicPr>
          <p:nvPr/>
        </p:nvPicPr>
        <p:blipFill>
          <a:blip r:embed="rId3"/>
          <a:stretch>
            <a:fillRect/>
          </a:stretch>
        </p:blipFill>
        <p:spPr>
          <a:xfrm>
            <a:off x="4818863" y="1358892"/>
            <a:ext cx="3777746" cy="24257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rPr>
              <a:t>- </a:t>
            </a:r>
            <a:r>
              <a:rPr lang="en-US" altLang="zh-CN" sz="1400" dirty="0"/>
              <a:t>Git</a:t>
            </a:r>
            <a:r>
              <a:rPr lang="zh-CN" altLang="en-US" sz="1400" dirty="0"/>
              <a:t>分支及权限</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en-US" altLang="zh-CN" sz="1200" b="1" dirty="0">
                <a:solidFill>
                  <a:schemeClr val="tx1"/>
                </a:solidFill>
                <a:latin typeface="微软雅黑" panose="020B0503020204020204" pitchFamily="34" charset="-122"/>
                <a:ea typeface="微软雅黑" panose="020B0503020204020204" pitchFamily="34" charset="-122"/>
              </a:rPr>
              <a:t>Master</a:t>
            </a:r>
            <a:r>
              <a:rPr lang="zh-CN" altLang="en-US" sz="1200" b="1" dirty="0">
                <a:solidFill>
                  <a:schemeClr val="tx1"/>
                </a:solidFill>
                <a:latin typeface="微软雅黑" panose="020B0503020204020204" pitchFamily="34" charset="-122"/>
                <a:ea typeface="微软雅黑" panose="020B0503020204020204" pitchFamily="34" charset="-122"/>
              </a:rPr>
              <a:t>分支（主分支）：</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131445">
              <a:lnSpc>
                <a:spcPct val="150000"/>
              </a:lnSpc>
            </a:pPr>
            <a:r>
              <a:rPr lang="zh-CN" altLang="en-US" sz="1200" dirty="0">
                <a:solidFill>
                  <a:schemeClr val="tx1"/>
                </a:solidFill>
                <a:latin typeface="微软雅黑" panose="020B0503020204020204" pitchFamily="34" charset="-122"/>
                <a:ea typeface="微软雅黑" panose="020B0503020204020204" pitchFamily="34" charset="-122"/>
              </a:rPr>
              <a:t>使用</a:t>
            </a:r>
            <a:r>
              <a:rPr lang="en-US" altLang="zh-CN" sz="1200" dirty="0">
                <a:solidFill>
                  <a:schemeClr val="tx1"/>
                </a:solidFill>
                <a:latin typeface="微软雅黑" panose="020B0503020204020204" pitchFamily="34" charset="-122"/>
                <a:ea typeface="微软雅黑" panose="020B0503020204020204" pitchFamily="34" charset="-122"/>
              </a:rPr>
              <a:t>Git</a:t>
            </a:r>
            <a:r>
              <a:rPr lang="zh-CN" altLang="en-US" sz="1200" dirty="0">
                <a:solidFill>
                  <a:schemeClr val="tx1"/>
                </a:solidFill>
                <a:latin typeface="微软雅黑" panose="020B0503020204020204" pitchFamily="34" charset="-122"/>
                <a:ea typeface="微软雅黑" panose="020B0503020204020204" pitchFamily="34" charset="-122"/>
              </a:rPr>
              <a:t>进行仓库版本管理，默认创建分支为主分支，该分支的推送和合并受到保护，管理人员和开发者可在</a:t>
            </a: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分支拉取自己的分支进行开发，最终都要合并到主分支来进行上线。</a:t>
            </a:r>
            <a:endParaRPr lang="en-US" altLang="zh-CN" sz="12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200" b="1" dirty="0">
                <a:solidFill>
                  <a:schemeClr val="tx1"/>
                </a:solidFill>
                <a:latin typeface="微软雅黑" panose="020B0503020204020204" pitchFamily="34" charset="-122"/>
                <a:ea typeface="微软雅黑" panose="020B0503020204020204" pitchFamily="34" charset="-122"/>
              </a:rPr>
              <a:t>Git</a:t>
            </a:r>
            <a:r>
              <a:rPr lang="zh-CN" altLang="en-US" sz="1200" b="1" dirty="0">
                <a:solidFill>
                  <a:schemeClr val="tx1"/>
                </a:solidFill>
                <a:latin typeface="微软雅黑" panose="020B0503020204020204" pitchFamily="34" charset="-122"/>
                <a:ea typeface="微软雅黑" panose="020B0503020204020204" pitchFamily="34" charset="-122"/>
              </a:rPr>
              <a:t>人员角色及权限：</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Guest</a:t>
            </a:r>
            <a:r>
              <a:rPr lang="zh-CN" altLang="en-US" sz="1200" dirty="0">
                <a:solidFill>
                  <a:schemeClr val="tx1"/>
                </a:solidFill>
                <a:latin typeface="微软雅黑" panose="020B0503020204020204" pitchFamily="34" charset="-122"/>
                <a:ea typeface="微软雅黑" panose="020B0503020204020204" pitchFamily="34" charset="-122"/>
              </a:rPr>
              <a:t>：可以创建</a:t>
            </a:r>
            <a:r>
              <a:rPr lang="en-US" altLang="zh-CN" sz="1200" dirty="0">
                <a:solidFill>
                  <a:schemeClr val="tx1"/>
                </a:solidFill>
                <a:latin typeface="微软雅黑" panose="020B0503020204020204" pitchFamily="34" charset="-122"/>
                <a:ea typeface="微软雅黑" panose="020B0503020204020204" pitchFamily="34" charset="-122"/>
              </a:rPr>
              <a:t>issue</a:t>
            </a:r>
            <a:r>
              <a:rPr lang="zh-CN" altLang="en-US" sz="1200" dirty="0">
                <a:solidFill>
                  <a:schemeClr val="tx1"/>
                </a:solidFill>
                <a:latin typeface="微软雅黑" panose="020B0503020204020204" pitchFamily="34" charset="-122"/>
                <a:ea typeface="微软雅黑" panose="020B0503020204020204" pitchFamily="34" charset="-122"/>
              </a:rPr>
              <a:t>、发表评论、不能读写版本库</a:t>
            </a: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Reporter</a:t>
            </a:r>
            <a:r>
              <a:rPr lang="zh-CN" altLang="en-US" sz="1200" dirty="0">
                <a:solidFill>
                  <a:schemeClr val="tx1"/>
                </a:solidFill>
                <a:latin typeface="微软雅黑" panose="020B0503020204020204" pitchFamily="34" charset="-122"/>
                <a:ea typeface="微软雅黑" panose="020B0503020204020204" pitchFamily="34" charset="-122"/>
              </a:rPr>
              <a:t>：可以克隆代码，不能提交，</a:t>
            </a:r>
            <a:r>
              <a:rPr lang="en-US" altLang="zh-CN" sz="1200" dirty="0">
                <a:solidFill>
                  <a:schemeClr val="tx1"/>
                </a:solidFill>
                <a:latin typeface="微软雅黑" panose="020B0503020204020204" pitchFamily="34" charset="-122"/>
                <a:ea typeface="微软雅黑" panose="020B0503020204020204" pitchFamily="34" charset="-122"/>
              </a:rPr>
              <a:t>QA</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PM</a:t>
            </a:r>
            <a:r>
              <a:rPr lang="zh-CN" altLang="en-US" sz="1200" dirty="0">
                <a:solidFill>
                  <a:schemeClr val="tx1"/>
                </a:solidFill>
                <a:latin typeface="微软雅黑" panose="020B0503020204020204" pitchFamily="34" charset="-122"/>
                <a:ea typeface="微软雅黑" panose="020B0503020204020204" pitchFamily="34" charset="-122"/>
              </a:rPr>
              <a:t>可以赋予这个权限</a:t>
            </a: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Developer</a:t>
            </a:r>
            <a:r>
              <a:rPr lang="zh-CN" altLang="en-US" sz="1200" dirty="0">
                <a:solidFill>
                  <a:schemeClr val="tx1"/>
                </a:solidFill>
                <a:latin typeface="微软雅黑" panose="020B0503020204020204" pitchFamily="34" charset="-122"/>
                <a:ea typeface="微软雅黑" panose="020B0503020204020204" pitchFamily="34" charset="-122"/>
              </a:rPr>
              <a:t>：可以克隆代码、开发、提交、</a:t>
            </a:r>
            <a:r>
              <a:rPr lang="en-US" altLang="zh-CN" sz="1200" dirty="0">
                <a:solidFill>
                  <a:schemeClr val="tx1"/>
                </a:solidFill>
                <a:latin typeface="微软雅黑" panose="020B0503020204020204" pitchFamily="34" charset="-122"/>
                <a:ea typeface="微软雅黑" panose="020B0503020204020204" pitchFamily="34" charset="-122"/>
              </a:rPr>
              <a:t>push</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RD</a:t>
            </a:r>
            <a:r>
              <a:rPr lang="zh-CN" altLang="en-US" sz="1200" dirty="0">
                <a:solidFill>
                  <a:schemeClr val="tx1"/>
                </a:solidFill>
                <a:latin typeface="微软雅黑" panose="020B0503020204020204" pitchFamily="34" charset="-122"/>
                <a:ea typeface="微软雅黑" panose="020B0503020204020204" pitchFamily="34" charset="-122"/>
              </a:rPr>
              <a:t>可以赋予这个权限</a:t>
            </a: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Master</a:t>
            </a:r>
            <a:r>
              <a:rPr lang="zh-CN" altLang="en-US" sz="1200" dirty="0">
                <a:solidFill>
                  <a:schemeClr val="tx1"/>
                </a:solidFill>
                <a:latin typeface="微软雅黑" panose="020B0503020204020204" pitchFamily="34" charset="-122"/>
                <a:ea typeface="微软雅黑" panose="020B0503020204020204" pitchFamily="34" charset="-122"/>
              </a:rPr>
              <a:t>：可以创建项目、添加 </a:t>
            </a:r>
            <a:r>
              <a:rPr lang="en-US" altLang="zh-CN" sz="1200" dirty="0">
                <a:solidFill>
                  <a:schemeClr val="tx1"/>
                </a:solidFill>
                <a:latin typeface="微软雅黑" panose="020B0503020204020204" pitchFamily="34" charset="-122"/>
                <a:ea typeface="微软雅黑" panose="020B0503020204020204" pitchFamily="34" charset="-122"/>
              </a:rPr>
              <a:t>tag </a:t>
            </a:r>
            <a:r>
              <a:rPr lang="zh-CN" altLang="en-US" sz="1200" dirty="0">
                <a:solidFill>
                  <a:schemeClr val="tx1"/>
                </a:solidFill>
                <a:latin typeface="微软雅黑" panose="020B0503020204020204" pitchFamily="34" charset="-122"/>
                <a:ea typeface="微软雅黑" panose="020B0503020204020204" pitchFamily="34" charset="-122"/>
              </a:rPr>
              <a:t>、保护分支、添加项目成员、编辑项目、核心</a:t>
            </a:r>
            <a:r>
              <a:rPr lang="en-US" altLang="zh-CN" sz="1200" dirty="0">
                <a:solidFill>
                  <a:schemeClr val="tx1"/>
                </a:solidFill>
                <a:latin typeface="微软雅黑" panose="020B0503020204020204" pitchFamily="34" charset="-122"/>
                <a:ea typeface="微软雅黑" panose="020B0503020204020204" pitchFamily="34" charset="-122"/>
              </a:rPr>
              <a:t>RD</a:t>
            </a:r>
            <a:r>
              <a:rPr lang="zh-CN" altLang="en-US" sz="1200" dirty="0">
                <a:solidFill>
                  <a:schemeClr val="tx1"/>
                </a:solidFill>
                <a:latin typeface="微软雅黑" panose="020B0503020204020204" pitchFamily="34" charset="-122"/>
                <a:ea typeface="微软雅黑" panose="020B0503020204020204" pitchFamily="34" charset="-122"/>
              </a:rPr>
              <a:t>负责人可以赋予这个权限</a:t>
            </a: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Owner</a:t>
            </a:r>
            <a:r>
              <a:rPr lang="zh-CN" altLang="en-US" sz="1200" dirty="0">
                <a:solidFill>
                  <a:schemeClr val="tx1"/>
                </a:solidFill>
                <a:latin typeface="微软雅黑" panose="020B0503020204020204" pitchFamily="34" charset="-122"/>
                <a:ea typeface="微软雅黑" panose="020B0503020204020204" pitchFamily="34" charset="-122"/>
              </a:rPr>
              <a:t>：可以设置项目的访问权限</a:t>
            </a:r>
            <a:r>
              <a:rPr lang="en-US" altLang="zh-CN" sz="1200" dirty="0">
                <a:solidFill>
                  <a:schemeClr val="tx1"/>
                </a:solidFill>
                <a:latin typeface="微软雅黑" panose="020B0503020204020204" pitchFamily="34" charset="-122"/>
                <a:ea typeface="微软雅黑" panose="020B0503020204020204" pitchFamily="34" charset="-122"/>
              </a:rPr>
              <a:t>-Visibility Level</a:t>
            </a:r>
            <a:r>
              <a:rPr lang="zh-CN" altLang="en-US" sz="1200" dirty="0">
                <a:solidFill>
                  <a:schemeClr val="tx1"/>
                </a:solidFill>
                <a:latin typeface="微软雅黑" panose="020B0503020204020204" pitchFamily="34" charset="-122"/>
                <a:ea typeface="微软雅黑" panose="020B0503020204020204" pitchFamily="34" charset="-122"/>
              </a:rPr>
              <a:t>、删除项目、迁移项目、管理组成员、开发组</a:t>
            </a:r>
            <a:r>
              <a:rPr lang="en-US" altLang="zh-CN" sz="1200" dirty="0">
                <a:solidFill>
                  <a:schemeClr val="tx1"/>
                </a:solidFill>
                <a:latin typeface="微软雅黑" panose="020B0503020204020204" pitchFamily="34" charset="-122"/>
                <a:ea typeface="微软雅黑" panose="020B0503020204020204" pitchFamily="34" charset="-122"/>
              </a:rPr>
              <a:t>leader</a:t>
            </a:r>
            <a:r>
              <a:rPr lang="zh-CN" altLang="en-US" sz="1200" dirty="0">
                <a:solidFill>
                  <a:schemeClr val="tx1"/>
                </a:solidFill>
                <a:latin typeface="微软雅黑" panose="020B0503020204020204" pitchFamily="34" charset="-122"/>
                <a:ea typeface="微软雅黑" panose="020B0503020204020204" pitchFamily="34" charset="-122"/>
              </a:rPr>
              <a:t>可以赋予这个权限</a:t>
            </a:r>
          </a:p>
          <a:p>
            <a:pPr marL="0" lvl="1" indent="0">
              <a:lnSpc>
                <a:spcPct val="150000"/>
              </a:lnSpc>
              <a:buNone/>
            </a:pPr>
            <a:r>
              <a:rPr lang="en-US" altLang="zh-CN" sz="1200" b="1" dirty="0">
                <a:solidFill>
                  <a:schemeClr val="tx1"/>
                </a:solidFill>
                <a:latin typeface="微软雅黑" panose="020B0503020204020204" pitchFamily="34" charset="-122"/>
                <a:ea typeface="微软雅黑" panose="020B0503020204020204" pitchFamily="34" charset="-122"/>
              </a:rPr>
              <a:t>GitLab</a:t>
            </a:r>
            <a:r>
              <a:rPr lang="zh-CN" altLang="en-US" sz="1200" b="1" dirty="0">
                <a:solidFill>
                  <a:schemeClr val="tx1"/>
                </a:solidFill>
                <a:latin typeface="微软雅黑" panose="020B0503020204020204" pitchFamily="34" charset="-122"/>
                <a:ea typeface="微软雅黑" panose="020B0503020204020204" pitchFamily="34" charset="-122"/>
              </a:rPr>
              <a:t>项目权限</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private</a:t>
            </a:r>
            <a:r>
              <a:rPr lang="zh-CN" altLang="en-US" sz="1200" dirty="0">
                <a:solidFill>
                  <a:schemeClr val="tx1"/>
                </a:solidFill>
                <a:latin typeface="微软雅黑" panose="020B0503020204020204" pitchFamily="34" charset="-122"/>
                <a:ea typeface="微软雅黑" panose="020B0503020204020204" pitchFamily="34" charset="-122"/>
              </a:rPr>
              <a:t>：只有组成员可以看到</a:t>
            </a:r>
            <a:endParaRPr lang="en-US" altLang="zh-CN" sz="1200" dirty="0">
              <a:solidFill>
                <a:schemeClr val="tx1"/>
              </a:solidFill>
              <a:latin typeface="微软雅黑" panose="020B0503020204020204" pitchFamily="34" charset="-122"/>
              <a:ea typeface="微软雅黑" panose="020B0503020204020204" pitchFamily="34" charset="-122"/>
            </a:endParaRP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internal</a:t>
            </a:r>
            <a:r>
              <a:rPr lang="zh-CN" altLang="en-US" sz="1200" dirty="0">
                <a:solidFill>
                  <a:schemeClr val="tx1"/>
                </a:solidFill>
                <a:latin typeface="微软雅黑" panose="020B0503020204020204" pitchFamily="34" charset="-122"/>
                <a:ea typeface="微软雅黑" panose="020B0503020204020204" pitchFamily="34" charset="-122"/>
              </a:rPr>
              <a:t>：只要登录的用户就能看到</a:t>
            </a:r>
          </a:p>
          <a:p>
            <a:pPr marL="360045" lvl="1" indent="-228600">
              <a:lnSpc>
                <a:spcPct val="150000"/>
              </a:lnSpc>
              <a:buFont typeface="+mj-lt"/>
              <a:buAutoNum type="arabicPeriod"/>
            </a:pPr>
            <a:r>
              <a:rPr lang="en-US" altLang="zh-CN" sz="1200" dirty="0">
                <a:solidFill>
                  <a:schemeClr val="tx1"/>
                </a:solidFill>
                <a:latin typeface="微软雅黑" panose="020B0503020204020204" pitchFamily="34" charset="-122"/>
                <a:ea typeface="微软雅黑" panose="020B0503020204020204" pitchFamily="34" charset="-122"/>
              </a:rPr>
              <a:t>public</a:t>
            </a:r>
            <a:r>
              <a:rPr lang="zh-CN" altLang="en-US" sz="1200" dirty="0">
                <a:solidFill>
                  <a:schemeClr val="tx1"/>
                </a:solidFill>
                <a:latin typeface="微软雅黑" panose="020B0503020204020204" pitchFamily="34" charset="-122"/>
                <a:ea typeface="微软雅黑" panose="020B0503020204020204" pitchFamily="34" charset="-122"/>
              </a:rPr>
              <a:t>：开源的所有的人都可以看到</a:t>
            </a:r>
          </a:p>
          <a:p>
            <a:pPr>
              <a:lnSpc>
                <a:spcPct val="150000"/>
              </a:lnSpc>
            </a:pP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a:spLocks noGrp="1"/>
          </p:cNvSpPr>
          <p:nvPr/>
        </p:nvSpPr>
        <p:spPr>
          <a:xfrm>
            <a:off x="466106" y="61504"/>
            <a:ext cx="8229600" cy="454145"/>
          </a:xfrm>
          <a:prstGeom prst="rect">
            <a:avLst/>
          </a:prstGeom>
        </p:spPr>
        <p:txBody>
          <a:bodyPr lIns="68550" tIns="34273" rIns="68550" bIns="34273" anchor="ctr" anchorCtr="0"/>
          <a:lstStyle>
            <a:lvl1pPr algn="l" defTabSz="1218565" rtl="0" eaLnBrk="1" latinLnBrk="0" hangingPunct="1">
              <a:spcBef>
                <a:spcPct val="0"/>
              </a:spcBef>
              <a:buNone/>
              <a:defRPr sz="2400" b="1" kern="1200">
                <a:solidFill>
                  <a:schemeClr val="tx1"/>
                </a:solidFill>
                <a:latin typeface="+mn-ea"/>
                <a:ea typeface="+mn-ea"/>
                <a:cs typeface="+mj-cs"/>
              </a:defRPr>
            </a:lvl1pPr>
          </a:lstStyle>
          <a:p>
            <a:r>
              <a:rPr lang="zh-CN" altLang="en-US" sz="1800" dirty="0">
                <a:solidFill>
                  <a:schemeClr val="tx1"/>
                </a:solidFill>
              </a:rPr>
              <a:t>一、</a:t>
            </a:r>
            <a:r>
              <a:rPr lang="en-US" altLang="zh-CN" sz="1800" dirty="0"/>
              <a:t>Git</a:t>
            </a:r>
            <a:r>
              <a:rPr lang="zh-CN" altLang="en-US" sz="1800" dirty="0"/>
              <a:t>介绍和环境搭建</a:t>
            </a:r>
            <a:r>
              <a:rPr lang="en-US" altLang="zh-CN" sz="1400" dirty="0">
                <a:solidFill>
                  <a:schemeClr val="tx1"/>
                </a:solidFill>
                <a:latin typeface="+mj-ea"/>
                <a:ea typeface="+mj-ea"/>
              </a:rPr>
              <a:t>- </a:t>
            </a:r>
            <a:r>
              <a:rPr lang="en-US" altLang="zh-CN" sz="1400" dirty="0">
                <a:latin typeface="+mj-ea"/>
                <a:ea typeface="+mj-ea"/>
              </a:rPr>
              <a:t>Git</a:t>
            </a:r>
            <a:r>
              <a:rPr lang="zh-CN" altLang="en-US" sz="1400" dirty="0">
                <a:latin typeface="+mj-ea"/>
                <a:ea typeface="+mj-ea"/>
              </a:rPr>
              <a:t>工具的安装</a:t>
            </a:r>
            <a:endParaRPr lang="zh-CN" altLang="en-US" sz="1100" dirty="0"/>
          </a:p>
        </p:txBody>
      </p:sp>
      <p:sp>
        <p:nvSpPr>
          <p:cNvPr id="14" name="文本框 13"/>
          <p:cNvSpPr txBox="1"/>
          <p:nvPr/>
        </p:nvSpPr>
        <p:spPr>
          <a:xfrm>
            <a:off x="466092" y="568325"/>
            <a:ext cx="7922333" cy="4307681"/>
          </a:xfrm>
          <a:prstGeom prst="rect">
            <a:avLst/>
          </a:prstGeom>
          <a:noFill/>
          <a:ln w="12700">
            <a:noFill/>
            <a:prstDash val="lgDash"/>
          </a:ln>
        </p:spPr>
        <p:style>
          <a:lnRef idx="2">
            <a:schemeClr val="accent2"/>
          </a:lnRef>
          <a:fillRef idx="1">
            <a:schemeClr val="lt1"/>
          </a:fillRef>
          <a:effectRef idx="0">
            <a:schemeClr val="accent2"/>
          </a:effectRef>
          <a:fontRef idx="minor">
            <a:schemeClr val="dk1"/>
          </a:fontRef>
        </p:style>
        <p:txBody>
          <a:bodyPr wrap="square" rtlCol="0" anchor="t" anchorCtr="0">
            <a:noAutofit/>
          </a:bodyPr>
          <a:lstStyle/>
          <a:p>
            <a:pPr>
              <a:lnSpc>
                <a:spcPct val="150000"/>
              </a:lnSpc>
            </a:pPr>
            <a:r>
              <a:rPr lang="zh-CN" altLang="en-US" sz="1200" b="1" dirty="0">
                <a:solidFill>
                  <a:schemeClr val="tx1"/>
                </a:solidFill>
                <a:latin typeface="+mn-ea"/>
              </a:rPr>
              <a:t>安装方法</a:t>
            </a:r>
            <a:endParaRPr lang="en-US" altLang="zh-CN" sz="1200" b="1" dirty="0">
              <a:solidFill>
                <a:schemeClr val="tx1"/>
              </a:solidFill>
              <a:latin typeface="+mn-ea"/>
            </a:endParaRPr>
          </a:p>
          <a:p>
            <a:pPr marL="360045">
              <a:lnSpc>
                <a:spcPct val="150000"/>
              </a:lnSpc>
            </a:pPr>
            <a:r>
              <a:rPr lang="zh-CN" altLang="en-US" sz="1200" dirty="0">
                <a:solidFill>
                  <a:schemeClr val="tx1"/>
                </a:solidFill>
                <a:latin typeface="+mn-ea"/>
              </a:rPr>
              <a:t>安装</a:t>
            </a:r>
            <a:r>
              <a:rPr lang="en-US" altLang="zh-CN" sz="1200" dirty="0">
                <a:solidFill>
                  <a:schemeClr val="tx1"/>
                </a:solidFill>
                <a:latin typeface="+mn-ea"/>
              </a:rPr>
              <a:t>git</a:t>
            </a:r>
            <a:r>
              <a:rPr lang="zh-CN" altLang="en-US" sz="1200" dirty="0">
                <a:solidFill>
                  <a:schemeClr val="tx1"/>
                </a:solidFill>
                <a:latin typeface="+mn-ea"/>
              </a:rPr>
              <a:t>工具包，双击</a:t>
            </a:r>
            <a:r>
              <a:rPr lang="en-US" altLang="zh-CN" sz="1200" dirty="0">
                <a:solidFill>
                  <a:schemeClr val="tx1"/>
                </a:solidFill>
                <a:latin typeface="+mn-ea"/>
              </a:rPr>
              <a:t>Git-2.20.0-64-bit.exe</a:t>
            </a:r>
            <a:r>
              <a:rPr lang="zh-CN" altLang="en-US" sz="1200" dirty="0">
                <a:solidFill>
                  <a:schemeClr val="tx1"/>
                </a:solidFill>
                <a:latin typeface="+mn-ea"/>
              </a:rPr>
              <a:t>安装即可（</a:t>
            </a:r>
            <a:r>
              <a:rPr lang="en-US" altLang="zh-CN" sz="1200" dirty="0">
                <a:solidFill>
                  <a:schemeClr val="tx1"/>
                </a:solidFill>
                <a:latin typeface="+mn-ea"/>
              </a:rPr>
              <a:t>32</a:t>
            </a:r>
            <a:r>
              <a:rPr lang="zh-CN" altLang="en-US" sz="1200" dirty="0">
                <a:solidFill>
                  <a:schemeClr val="tx1"/>
                </a:solidFill>
                <a:latin typeface="+mn-ea"/>
              </a:rPr>
              <a:t>位系统的小伙伴安装自行选择安装</a:t>
            </a:r>
            <a:r>
              <a:rPr lang="en-US" altLang="zh-CN" sz="1200" dirty="0">
                <a:solidFill>
                  <a:schemeClr val="tx1"/>
                </a:solidFill>
                <a:latin typeface="+mn-ea"/>
              </a:rPr>
              <a:t>32</a:t>
            </a:r>
            <a:r>
              <a:rPr lang="zh-CN" altLang="en-US" sz="1200" dirty="0">
                <a:solidFill>
                  <a:schemeClr val="tx1"/>
                </a:solidFill>
                <a:latin typeface="+mn-ea"/>
              </a:rPr>
              <a:t>）</a:t>
            </a:r>
            <a:r>
              <a:rPr lang="en-US" altLang="zh-CN" sz="1200" dirty="0">
                <a:solidFill>
                  <a:schemeClr val="tx1"/>
                </a:solidFill>
                <a:latin typeface="+mn-ea"/>
              </a:rPr>
              <a:t>,</a:t>
            </a:r>
            <a:r>
              <a:rPr lang="zh-CN" altLang="en-US" sz="1200" dirty="0">
                <a:solidFill>
                  <a:schemeClr val="tx1"/>
                </a:solidFill>
                <a:latin typeface="+mn-ea"/>
              </a:rPr>
              <a:t>官网下载地址：</a:t>
            </a:r>
            <a:r>
              <a:rPr lang="en-US" altLang="zh-CN" sz="1200" dirty="0">
                <a:solidFill>
                  <a:schemeClr val="tx1"/>
                </a:solidFill>
                <a:latin typeface="+mn-ea"/>
              </a:rPr>
              <a:t>https://git-</a:t>
            </a:r>
            <a:r>
              <a:rPr lang="en-US" altLang="zh-CN" sz="1200" dirty="0" err="1">
                <a:solidFill>
                  <a:schemeClr val="tx1"/>
                </a:solidFill>
                <a:latin typeface="+mn-ea"/>
              </a:rPr>
              <a:t>scm.com</a:t>
            </a:r>
            <a:r>
              <a:rPr lang="en-US" altLang="zh-CN" sz="1200" dirty="0">
                <a:solidFill>
                  <a:schemeClr val="tx1"/>
                </a:solidFill>
                <a:latin typeface="+mn-ea"/>
              </a:rPr>
              <a:t>/download/win</a:t>
            </a:r>
          </a:p>
          <a:p>
            <a:pPr>
              <a:lnSpc>
                <a:spcPct val="150000"/>
              </a:lnSpc>
            </a:pPr>
            <a:r>
              <a:rPr lang="zh-CN" altLang="en-US" sz="1200" b="1" dirty="0">
                <a:solidFill>
                  <a:schemeClr val="tx1"/>
                </a:solidFill>
                <a:latin typeface="+mn-ea"/>
              </a:rPr>
              <a:t>安装测试</a:t>
            </a:r>
            <a:endParaRPr lang="en-US" altLang="zh-CN" sz="1200" b="1" dirty="0">
              <a:solidFill>
                <a:schemeClr val="tx1"/>
              </a:solidFill>
              <a:latin typeface="+mn-ea"/>
            </a:endParaRPr>
          </a:p>
          <a:p>
            <a:pPr marL="360045">
              <a:lnSpc>
                <a:spcPct val="150000"/>
              </a:lnSpc>
            </a:pPr>
            <a:r>
              <a:rPr lang="zh-CN" altLang="en-US" sz="1200" dirty="0">
                <a:solidFill>
                  <a:schemeClr val="tx1"/>
                </a:solidFill>
                <a:latin typeface="+mn-ea"/>
              </a:rPr>
              <a:t>安装完成后在</a:t>
            </a:r>
            <a:r>
              <a:rPr lang="en-US" altLang="zh-CN" sz="1200" dirty="0">
                <a:solidFill>
                  <a:schemeClr val="tx1"/>
                </a:solidFill>
                <a:latin typeface="+mn-ea"/>
              </a:rPr>
              <a:t>Git Bash </a:t>
            </a:r>
            <a:r>
              <a:rPr lang="zh-CN" altLang="en-US" sz="1200" dirty="0">
                <a:solidFill>
                  <a:schemeClr val="tx1"/>
                </a:solidFill>
                <a:latin typeface="+mn-ea"/>
              </a:rPr>
              <a:t>界面运行</a:t>
            </a:r>
            <a:r>
              <a:rPr lang="en-US" altLang="zh-CN" sz="1200" dirty="0">
                <a:solidFill>
                  <a:schemeClr val="tx1"/>
                </a:solidFill>
                <a:latin typeface="+mn-ea"/>
              </a:rPr>
              <a:t>git version </a:t>
            </a:r>
            <a:r>
              <a:rPr lang="zh-CN" altLang="en-US" sz="1200" dirty="0">
                <a:solidFill>
                  <a:schemeClr val="tx1"/>
                </a:solidFill>
                <a:latin typeface="+mn-ea"/>
              </a:rPr>
              <a:t>，能够显示版本信息证明已经安装成功了</a:t>
            </a:r>
          </a:p>
        </p:txBody>
      </p:sp>
      <p:pic>
        <p:nvPicPr>
          <p:cNvPr id="9" name="图片 8"/>
          <p:cNvPicPr>
            <a:picLocks noChangeAspect="1"/>
          </p:cNvPicPr>
          <p:nvPr/>
        </p:nvPicPr>
        <p:blipFill rotWithShape="1">
          <a:blip r:embed="rId3"/>
          <a:srcRect t="1" r="44940" b="23642"/>
          <a:stretch>
            <a:fillRect/>
          </a:stretch>
        </p:blipFill>
        <p:spPr>
          <a:xfrm>
            <a:off x="683850" y="2571750"/>
            <a:ext cx="3638853" cy="1408132"/>
          </a:xfrm>
          <a:prstGeom prst="rect">
            <a:avLst/>
          </a:prstGeom>
        </p:spPr>
      </p:pic>
      <p:pic>
        <p:nvPicPr>
          <p:cNvPr id="10" name="图片 9"/>
          <p:cNvPicPr>
            <a:picLocks noChangeAspect="1"/>
          </p:cNvPicPr>
          <p:nvPr/>
        </p:nvPicPr>
        <p:blipFill rotWithShape="1">
          <a:blip r:embed="rId4"/>
          <a:srcRect r="32998"/>
          <a:stretch>
            <a:fillRect/>
          </a:stretch>
        </p:blipFill>
        <p:spPr>
          <a:xfrm>
            <a:off x="4593811" y="2571750"/>
            <a:ext cx="3707886" cy="13906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4850c636-951c-474b-acb8-8175d08e33b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Franklin Gothic Medium"/>
        <a:ea typeface="微软雅黑"/>
        <a:cs typeface=""/>
      </a:majorFont>
      <a:minorFont>
        <a:latin typeface="Franklin Gothic Book"/>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8A7">
            <a:alpha val="14902"/>
          </a:srgbClr>
        </a:solidFill>
        <a:ln w="9525">
          <a:solidFill>
            <a:srgbClr val="0058A7"/>
          </a:solidFill>
        </a:ln>
      </a:spPr>
      <a:bodyPr rtlCol="0" anchor="ctr">
        <a:normAutofit/>
      </a:bodyPr>
      <a:lstStyle>
        <a:defPPr algn="ctr">
          <a:defRPr kumimoji="1" sz="1000" kern="0" dirty="0">
            <a:solidFill>
              <a:schemeClr val="tx1">
                <a:lumMod val="85000"/>
                <a:lumOff val="15000"/>
              </a:schemeClr>
            </a:solidFill>
            <a:latin typeface="微软雅黑" panose="020B0503020204020204" pitchFamily="34" charset="-122"/>
            <a:ea typeface="微软雅黑" panose="020B0503020204020204" pitchFamily="34" charset="-122"/>
          </a:defRPr>
        </a:defPPr>
      </a:lstStyle>
      <a:style>
        <a:lnRef idx="1">
          <a:schemeClr val="accent1"/>
        </a:lnRef>
        <a:fillRef idx="1">
          <a:schemeClr val="accent1"/>
        </a:fillRef>
        <a:effectRef idx="0">
          <a:schemeClr val="accent1"/>
        </a:effectRef>
        <a:fontRef idx="minor">
          <a:schemeClr val="lt1"/>
        </a:fontRef>
      </a:style>
    </a:spDef>
    <a:txDef>
      <a:spPr>
        <a:noFill/>
      </a:spPr>
      <a:bodyPr wrap="square" rtlCol="0">
        <a:normAutofit/>
      </a:bodyPr>
      <a:lstStyle>
        <a:defPPr algn="l">
          <a:lnSpc>
            <a:spcPct val="130000"/>
          </a:lnSpc>
          <a:defRPr kumimoji="1" sz="1000" dirty="0" smtClean="0">
            <a:solidFill>
              <a:schemeClr val="tx1">
                <a:lumMod val="85000"/>
                <a:lumOff val="1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4489</Words>
  <Application>Microsoft Office PowerPoint</Application>
  <PresentationFormat>全屏显示(16:9)</PresentationFormat>
  <Paragraphs>377</Paragraphs>
  <Slides>43</Slides>
  <Notes>41</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43</vt:i4>
      </vt:variant>
    </vt:vector>
  </HeadingPairs>
  <TitlesOfParts>
    <vt:vector size="54" baseType="lpstr">
      <vt:lpstr>等线</vt:lpstr>
      <vt:lpstr>微软雅黑</vt:lpstr>
      <vt:lpstr>Arial</vt:lpstr>
      <vt:lpstr>Calibri</vt:lpstr>
      <vt:lpstr>Franklin Gothic Book</vt:lpstr>
      <vt:lpstr>Franklin Gothic Medium</vt:lpstr>
      <vt:lpstr>Wingdings</vt:lpstr>
      <vt:lpstr>Office 主题</vt:lpstr>
      <vt:lpstr>Office 主题​​</vt:lpstr>
      <vt:lpstr>1_Office 主题</vt:lpstr>
      <vt:lpstr>think-cell 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1932820883@qq.com</cp:lastModifiedBy>
  <cp:revision>1996</cp:revision>
  <dcterms:created xsi:type="dcterms:W3CDTF">2020-01-20T09:29:00Z</dcterms:created>
  <dcterms:modified xsi:type="dcterms:W3CDTF">2020-07-29T03:01:32Z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y fmtid="{D5CDD505-2E9C-101B-9397-08002B2CF9AE}" pid="3" name="KSORubyTemplateID">
    <vt:lpwstr>13</vt:lpwstr>
  </property>
</Properties>
</file>